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52"/>
  </p:notesMasterIdLst>
  <p:sldIdLst>
    <p:sldId id="258" r:id="rId2"/>
    <p:sldId id="259" r:id="rId3"/>
    <p:sldId id="260"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17" r:id="rId43"/>
    <p:sldId id="303" r:id="rId44"/>
    <p:sldId id="308" r:id="rId45"/>
    <p:sldId id="312" r:id="rId46"/>
    <p:sldId id="311" r:id="rId47"/>
    <p:sldId id="313" r:id="rId48"/>
    <p:sldId id="318" r:id="rId49"/>
    <p:sldId id="309" r:id="rId50"/>
    <p:sldId id="31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Rockwell" initials="DR" lastIdx="1" clrIdx="0"/>
  <p:cmAuthor id="2" name="David Elliot"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22" autoAdjust="0"/>
    <p:restoredTop sz="88758" autoAdjust="0"/>
  </p:normalViewPr>
  <p:slideViewPr>
    <p:cSldViewPr snapToGrid="0">
      <p:cViewPr varScale="1">
        <p:scale>
          <a:sx n="140" d="100"/>
          <a:sy n="140" d="100"/>
        </p:scale>
        <p:origin x="323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4551A-6F7C-4898-B9FB-BD34B3A46C88}" type="doc">
      <dgm:prSet loTypeId="urn:microsoft.com/office/officeart/2005/8/layout/default#4" loCatId="list" qsTypeId="urn:microsoft.com/office/officeart/2005/8/quickstyle/simple3" qsCatId="simple" csTypeId="urn:microsoft.com/office/officeart/2005/8/colors/accent1_2#4" csCatId="accent1" phldr="1"/>
      <dgm:spPr/>
      <dgm:t>
        <a:bodyPr/>
        <a:lstStyle/>
        <a:p>
          <a:endParaRPr lang="en-US"/>
        </a:p>
      </dgm:t>
    </dgm:pt>
    <dgm:pt modelId="{96E61F08-994A-42E7-90A9-7AB8CF6109B0}">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VHF Communications</a:t>
          </a:r>
        </a:p>
      </dgm:t>
    </dgm:pt>
    <dgm:pt modelId="{D5A470F1-5221-4A1D-ABF3-4A8D9F3F6EE8}" type="parTrans" cxnId="{3789A6BB-E551-4C68-9135-E082A43F80A6}">
      <dgm:prSet/>
      <dgm:spPr/>
      <dgm:t>
        <a:bodyPr/>
        <a:lstStyle/>
        <a:p>
          <a:endParaRPr lang="en-US"/>
        </a:p>
      </dgm:t>
    </dgm:pt>
    <dgm:pt modelId="{7C4E6D9D-D38D-46A7-AA0A-5EFA89CFBEC8}" type="sibTrans" cxnId="{3789A6BB-E551-4C68-9135-E082A43F80A6}">
      <dgm:prSet/>
      <dgm:spPr/>
      <dgm:t>
        <a:bodyPr/>
        <a:lstStyle/>
        <a:p>
          <a:endParaRPr lang="en-US"/>
        </a:p>
      </dgm:t>
    </dgm:pt>
    <dgm:pt modelId="{3ABE7D00-2F68-422C-BA7C-EAA3A0C562D6}">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MF/HF Communications</a:t>
          </a:r>
        </a:p>
      </dgm:t>
    </dgm:pt>
    <dgm:pt modelId="{87039E8F-19EB-458C-BC01-F69C8E2E964D}" type="parTrans" cxnId="{17398571-2ED9-46D4-AC67-9705236906F8}">
      <dgm:prSet/>
      <dgm:spPr/>
      <dgm:t>
        <a:bodyPr/>
        <a:lstStyle/>
        <a:p>
          <a:endParaRPr lang="en-US"/>
        </a:p>
      </dgm:t>
    </dgm:pt>
    <dgm:pt modelId="{E95CDE91-EC96-4E79-AC38-646588DAC033}" type="sibTrans" cxnId="{17398571-2ED9-46D4-AC67-9705236906F8}">
      <dgm:prSet/>
      <dgm:spPr/>
      <dgm:t>
        <a:bodyPr/>
        <a:lstStyle/>
        <a:p>
          <a:endParaRPr lang="en-US"/>
        </a:p>
      </dgm:t>
    </dgm:pt>
    <dgm:pt modelId="{E37A19C7-F88D-4D8B-9BA7-A3B72A2D4F1B}">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Station Watch Standing</a:t>
          </a:r>
        </a:p>
      </dgm:t>
    </dgm:pt>
    <dgm:pt modelId="{308CC958-089C-464C-9178-C4E07DD0CBD7}" type="parTrans" cxnId="{A1728C06-622F-4466-8E45-5D84E2F1138C}">
      <dgm:prSet/>
      <dgm:spPr/>
      <dgm:t>
        <a:bodyPr/>
        <a:lstStyle/>
        <a:p>
          <a:endParaRPr lang="en-US"/>
        </a:p>
      </dgm:t>
    </dgm:pt>
    <dgm:pt modelId="{9736992F-D85E-47B0-8B6A-35C1DE9D1236}" type="sibTrans" cxnId="{A1728C06-622F-4466-8E45-5D84E2F1138C}">
      <dgm:prSet/>
      <dgm:spPr/>
      <dgm:t>
        <a:bodyPr/>
        <a:lstStyle/>
        <a:p>
          <a:endParaRPr lang="en-US"/>
        </a:p>
      </dgm:t>
    </dgm:pt>
    <dgm:pt modelId="{FF891BFD-5092-4B64-A6BE-0DD4224935A3}">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AUXMON</a:t>
          </a:r>
        </a:p>
      </dgm:t>
    </dgm:pt>
    <dgm:pt modelId="{4DFD76A7-5091-413A-9DB4-9E15F305FA8D}" type="parTrans" cxnId="{2432C687-1A3A-4D6B-914C-4C9B806CCF5A}">
      <dgm:prSet/>
      <dgm:spPr/>
      <dgm:t>
        <a:bodyPr/>
        <a:lstStyle/>
        <a:p>
          <a:endParaRPr lang="en-US"/>
        </a:p>
      </dgm:t>
    </dgm:pt>
    <dgm:pt modelId="{89593727-76CD-4112-8913-687DD9F46AD9}" type="sibTrans" cxnId="{2432C687-1A3A-4D6B-914C-4C9B806CCF5A}">
      <dgm:prSet/>
      <dgm:spPr/>
      <dgm:t>
        <a:bodyPr/>
        <a:lstStyle/>
        <a:p>
          <a:endParaRPr lang="en-US"/>
        </a:p>
      </dgm:t>
    </dgm:pt>
    <dgm:pt modelId="{A5737D73-3D65-4F35-94D0-F25113F99DCE}">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SHARES</a:t>
          </a:r>
        </a:p>
      </dgm:t>
    </dgm:pt>
    <dgm:pt modelId="{5319AC54-CC89-4A36-BED1-FA070C80DA2C}" type="parTrans" cxnId="{E465EA45-A4D7-4365-BACB-4571CB515C83}">
      <dgm:prSet/>
      <dgm:spPr/>
      <dgm:t>
        <a:bodyPr/>
        <a:lstStyle/>
        <a:p>
          <a:endParaRPr lang="en-US"/>
        </a:p>
      </dgm:t>
    </dgm:pt>
    <dgm:pt modelId="{E277D4AA-EECC-4BD4-B4B5-D5F8130D7457}" type="sibTrans" cxnId="{E465EA45-A4D7-4365-BACB-4571CB515C83}">
      <dgm:prSet/>
      <dgm:spPr/>
      <dgm:t>
        <a:bodyPr/>
        <a:lstStyle/>
        <a:p>
          <a:endParaRPr lang="en-US"/>
        </a:p>
      </dgm:t>
    </dgm:pt>
    <dgm:pt modelId="{2A777AB0-1589-4F64-906E-BEA5F88CBE2F}">
      <dgm:prSet phldrT="[Text]"/>
      <dgm:spPr>
        <a:gradFill rotWithShape="0">
          <a:gsLst>
            <a:gs pos="0">
              <a:srgbClr val="0070C0"/>
            </a:gs>
            <a:gs pos="74000">
              <a:schemeClr val="accent1">
                <a:hueOff val="0"/>
                <a:satOff val="0"/>
                <a:alphaOff val="0"/>
                <a:tint val="37000"/>
                <a:satMod val="300000"/>
                <a:lumMod val="47000"/>
              </a:schemeClr>
            </a:gs>
            <a:gs pos="100000">
              <a:schemeClr val="accent1">
                <a:hueOff val="0"/>
                <a:satOff val="0"/>
                <a:lumOff val="0"/>
                <a:alphaOff val="0"/>
                <a:tint val="15000"/>
                <a:satMod val="350000"/>
              </a:schemeClr>
            </a:gs>
          </a:gsLst>
        </a:gradFill>
      </dgm:spPr>
      <dgm:t>
        <a:bodyPr/>
        <a:lstStyle/>
        <a:p>
          <a:r>
            <a:rPr lang="en-US" dirty="0"/>
            <a:t>AUGCOM</a:t>
          </a:r>
        </a:p>
      </dgm:t>
    </dgm:pt>
    <dgm:pt modelId="{58244F53-2DCA-41AB-B73E-32F4B9BB68E7}" type="parTrans" cxnId="{19936D34-1BCF-43A7-8095-30E4C761F6B3}">
      <dgm:prSet/>
      <dgm:spPr/>
      <dgm:t>
        <a:bodyPr/>
        <a:lstStyle/>
        <a:p>
          <a:endParaRPr lang="en-US"/>
        </a:p>
      </dgm:t>
    </dgm:pt>
    <dgm:pt modelId="{1CDE2CC0-5689-4CC3-A262-7EF3ABB8E8A6}" type="sibTrans" cxnId="{19936D34-1BCF-43A7-8095-30E4C761F6B3}">
      <dgm:prSet/>
      <dgm:spPr/>
      <dgm:t>
        <a:bodyPr/>
        <a:lstStyle/>
        <a:p>
          <a:endParaRPr lang="en-US"/>
        </a:p>
      </dgm:t>
    </dgm:pt>
    <dgm:pt modelId="{127A33A4-6C3A-49EA-AB78-C549579DDC1A}" type="pres">
      <dgm:prSet presAssocID="{F624551A-6F7C-4898-B9FB-BD34B3A46C88}" presName="diagram" presStyleCnt="0">
        <dgm:presLayoutVars>
          <dgm:dir/>
          <dgm:resizeHandles val="exact"/>
        </dgm:presLayoutVars>
      </dgm:prSet>
      <dgm:spPr/>
    </dgm:pt>
    <dgm:pt modelId="{EA21EC6B-76C2-46D6-9C14-F58F4C75C66D}" type="pres">
      <dgm:prSet presAssocID="{96E61F08-994A-42E7-90A9-7AB8CF6109B0}" presName="node" presStyleLbl="node1" presStyleIdx="0" presStyleCnt="6">
        <dgm:presLayoutVars>
          <dgm:bulletEnabled val="1"/>
        </dgm:presLayoutVars>
      </dgm:prSet>
      <dgm:spPr/>
    </dgm:pt>
    <dgm:pt modelId="{8F628136-DC1A-4565-9CEC-417E377EF751}" type="pres">
      <dgm:prSet presAssocID="{7C4E6D9D-D38D-46A7-AA0A-5EFA89CFBEC8}" presName="sibTrans" presStyleCnt="0"/>
      <dgm:spPr/>
    </dgm:pt>
    <dgm:pt modelId="{5C907094-2D7C-48A3-80C2-D8C826BE4E25}" type="pres">
      <dgm:prSet presAssocID="{3ABE7D00-2F68-422C-BA7C-EAA3A0C562D6}" presName="node" presStyleLbl="node1" presStyleIdx="1" presStyleCnt="6">
        <dgm:presLayoutVars>
          <dgm:bulletEnabled val="1"/>
        </dgm:presLayoutVars>
      </dgm:prSet>
      <dgm:spPr/>
    </dgm:pt>
    <dgm:pt modelId="{0450F336-D89B-4A27-AA7A-4EAFDE579686}" type="pres">
      <dgm:prSet presAssocID="{E95CDE91-EC96-4E79-AC38-646588DAC033}" presName="sibTrans" presStyleCnt="0"/>
      <dgm:spPr/>
    </dgm:pt>
    <dgm:pt modelId="{3C2AAC59-217F-40FF-AAB8-81352AAAB431}" type="pres">
      <dgm:prSet presAssocID="{E37A19C7-F88D-4D8B-9BA7-A3B72A2D4F1B}" presName="node" presStyleLbl="node1" presStyleIdx="2" presStyleCnt="6">
        <dgm:presLayoutVars>
          <dgm:bulletEnabled val="1"/>
        </dgm:presLayoutVars>
      </dgm:prSet>
      <dgm:spPr/>
    </dgm:pt>
    <dgm:pt modelId="{FD28C468-CC89-4F68-8D77-D453B453B6E3}" type="pres">
      <dgm:prSet presAssocID="{9736992F-D85E-47B0-8B6A-35C1DE9D1236}" presName="sibTrans" presStyleCnt="0"/>
      <dgm:spPr/>
    </dgm:pt>
    <dgm:pt modelId="{930F41D0-57B6-4BD8-9110-D1E766C9B89D}" type="pres">
      <dgm:prSet presAssocID="{FF891BFD-5092-4B64-A6BE-0DD4224935A3}" presName="node" presStyleLbl="node1" presStyleIdx="3" presStyleCnt="6">
        <dgm:presLayoutVars>
          <dgm:bulletEnabled val="1"/>
        </dgm:presLayoutVars>
      </dgm:prSet>
      <dgm:spPr/>
    </dgm:pt>
    <dgm:pt modelId="{CA6FCD39-8FBE-454C-80BF-B8EFD859832B}" type="pres">
      <dgm:prSet presAssocID="{89593727-76CD-4112-8913-687DD9F46AD9}" presName="sibTrans" presStyleCnt="0"/>
      <dgm:spPr/>
    </dgm:pt>
    <dgm:pt modelId="{F428C8F6-6F59-4F51-969C-49618A119EA6}" type="pres">
      <dgm:prSet presAssocID="{A5737D73-3D65-4F35-94D0-F25113F99DCE}" presName="node" presStyleLbl="node1" presStyleIdx="4" presStyleCnt="6" custLinFactNeighborX="2593" custLinFactNeighborY="-1903">
        <dgm:presLayoutVars>
          <dgm:bulletEnabled val="1"/>
        </dgm:presLayoutVars>
      </dgm:prSet>
      <dgm:spPr/>
    </dgm:pt>
    <dgm:pt modelId="{46C939FA-C5BB-4771-A10A-91D9F590FBB1}" type="pres">
      <dgm:prSet presAssocID="{E277D4AA-EECC-4BD4-B4B5-D5F8130D7457}" presName="sibTrans" presStyleCnt="0"/>
      <dgm:spPr/>
    </dgm:pt>
    <dgm:pt modelId="{5A3B9F3F-2633-460E-A028-667BA7B3568D}" type="pres">
      <dgm:prSet presAssocID="{2A777AB0-1589-4F64-906E-BEA5F88CBE2F}" presName="node" presStyleLbl="node1" presStyleIdx="5" presStyleCnt="6">
        <dgm:presLayoutVars>
          <dgm:bulletEnabled val="1"/>
        </dgm:presLayoutVars>
      </dgm:prSet>
      <dgm:spPr/>
    </dgm:pt>
  </dgm:ptLst>
  <dgm:cxnLst>
    <dgm:cxn modelId="{A1728C06-622F-4466-8E45-5D84E2F1138C}" srcId="{F624551A-6F7C-4898-B9FB-BD34B3A46C88}" destId="{E37A19C7-F88D-4D8B-9BA7-A3B72A2D4F1B}" srcOrd="2" destOrd="0" parTransId="{308CC958-089C-464C-9178-C4E07DD0CBD7}" sibTransId="{9736992F-D85E-47B0-8B6A-35C1DE9D1236}"/>
    <dgm:cxn modelId="{6A3D890C-288B-4BC5-80CF-8395A23C1CBE}" type="presOf" srcId="{2A777AB0-1589-4F64-906E-BEA5F88CBE2F}" destId="{5A3B9F3F-2633-460E-A028-667BA7B3568D}" srcOrd="0" destOrd="0" presId="urn:microsoft.com/office/officeart/2005/8/layout/default#4"/>
    <dgm:cxn modelId="{19936D34-1BCF-43A7-8095-30E4C761F6B3}" srcId="{F624551A-6F7C-4898-B9FB-BD34B3A46C88}" destId="{2A777AB0-1589-4F64-906E-BEA5F88CBE2F}" srcOrd="5" destOrd="0" parTransId="{58244F53-2DCA-41AB-B73E-32F4B9BB68E7}" sibTransId="{1CDE2CC0-5689-4CC3-A262-7EF3ABB8E8A6}"/>
    <dgm:cxn modelId="{1F6AC55C-8C5D-40D7-8971-424B1E2D5347}" type="presOf" srcId="{FF891BFD-5092-4B64-A6BE-0DD4224935A3}" destId="{930F41D0-57B6-4BD8-9110-D1E766C9B89D}" srcOrd="0" destOrd="0" presId="urn:microsoft.com/office/officeart/2005/8/layout/default#4"/>
    <dgm:cxn modelId="{E465EA45-A4D7-4365-BACB-4571CB515C83}" srcId="{F624551A-6F7C-4898-B9FB-BD34B3A46C88}" destId="{A5737D73-3D65-4F35-94D0-F25113F99DCE}" srcOrd="4" destOrd="0" parTransId="{5319AC54-CC89-4A36-BED1-FA070C80DA2C}" sibTransId="{E277D4AA-EECC-4BD4-B4B5-D5F8130D7457}"/>
    <dgm:cxn modelId="{17398571-2ED9-46D4-AC67-9705236906F8}" srcId="{F624551A-6F7C-4898-B9FB-BD34B3A46C88}" destId="{3ABE7D00-2F68-422C-BA7C-EAA3A0C562D6}" srcOrd="1" destOrd="0" parTransId="{87039E8F-19EB-458C-BC01-F69C8E2E964D}" sibTransId="{E95CDE91-EC96-4E79-AC38-646588DAC033}"/>
    <dgm:cxn modelId="{D906B456-677C-4096-BDA5-E71738DCCB02}" type="presOf" srcId="{E37A19C7-F88D-4D8B-9BA7-A3B72A2D4F1B}" destId="{3C2AAC59-217F-40FF-AAB8-81352AAAB431}" srcOrd="0" destOrd="0" presId="urn:microsoft.com/office/officeart/2005/8/layout/default#4"/>
    <dgm:cxn modelId="{2432C687-1A3A-4D6B-914C-4C9B806CCF5A}" srcId="{F624551A-6F7C-4898-B9FB-BD34B3A46C88}" destId="{FF891BFD-5092-4B64-A6BE-0DD4224935A3}" srcOrd="3" destOrd="0" parTransId="{4DFD76A7-5091-413A-9DB4-9E15F305FA8D}" sibTransId="{89593727-76CD-4112-8913-687DD9F46AD9}"/>
    <dgm:cxn modelId="{CEBEE08A-E2B5-46BF-9E5F-C0A01ED4350A}" type="presOf" srcId="{96E61F08-994A-42E7-90A9-7AB8CF6109B0}" destId="{EA21EC6B-76C2-46D6-9C14-F58F4C75C66D}" srcOrd="0" destOrd="0" presId="urn:microsoft.com/office/officeart/2005/8/layout/default#4"/>
    <dgm:cxn modelId="{2AD9D9AD-F536-4C21-BD19-C730D95237F4}" type="presOf" srcId="{A5737D73-3D65-4F35-94D0-F25113F99DCE}" destId="{F428C8F6-6F59-4F51-969C-49618A119EA6}" srcOrd="0" destOrd="0" presId="urn:microsoft.com/office/officeart/2005/8/layout/default#4"/>
    <dgm:cxn modelId="{244084B7-7BCA-4E6F-9FF0-8F2B47012988}" type="presOf" srcId="{F624551A-6F7C-4898-B9FB-BD34B3A46C88}" destId="{127A33A4-6C3A-49EA-AB78-C549579DDC1A}" srcOrd="0" destOrd="0" presId="urn:microsoft.com/office/officeart/2005/8/layout/default#4"/>
    <dgm:cxn modelId="{3789A6BB-E551-4C68-9135-E082A43F80A6}" srcId="{F624551A-6F7C-4898-B9FB-BD34B3A46C88}" destId="{96E61F08-994A-42E7-90A9-7AB8CF6109B0}" srcOrd="0" destOrd="0" parTransId="{D5A470F1-5221-4A1D-ABF3-4A8D9F3F6EE8}" sibTransId="{7C4E6D9D-D38D-46A7-AA0A-5EFA89CFBEC8}"/>
    <dgm:cxn modelId="{AA895BFA-BA30-40A9-8B50-2B461247A01E}" type="presOf" srcId="{3ABE7D00-2F68-422C-BA7C-EAA3A0C562D6}" destId="{5C907094-2D7C-48A3-80C2-D8C826BE4E25}" srcOrd="0" destOrd="0" presId="urn:microsoft.com/office/officeart/2005/8/layout/default#4"/>
    <dgm:cxn modelId="{AEA2A1FC-B6DF-4717-9D0D-A1CA72F8BFFD}" type="presParOf" srcId="{127A33A4-6C3A-49EA-AB78-C549579DDC1A}" destId="{EA21EC6B-76C2-46D6-9C14-F58F4C75C66D}" srcOrd="0" destOrd="0" presId="urn:microsoft.com/office/officeart/2005/8/layout/default#4"/>
    <dgm:cxn modelId="{8FC2DE59-29A6-4752-8461-58AE94773FBB}" type="presParOf" srcId="{127A33A4-6C3A-49EA-AB78-C549579DDC1A}" destId="{8F628136-DC1A-4565-9CEC-417E377EF751}" srcOrd="1" destOrd="0" presId="urn:microsoft.com/office/officeart/2005/8/layout/default#4"/>
    <dgm:cxn modelId="{DDE3C4BE-0F3F-430D-986B-02022BA84AA9}" type="presParOf" srcId="{127A33A4-6C3A-49EA-AB78-C549579DDC1A}" destId="{5C907094-2D7C-48A3-80C2-D8C826BE4E25}" srcOrd="2" destOrd="0" presId="urn:microsoft.com/office/officeart/2005/8/layout/default#4"/>
    <dgm:cxn modelId="{03952B49-86C0-402E-B58E-DF303D3B1499}" type="presParOf" srcId="{127A33A4-6C3A-49EA-AB78-C549579DDC1A}" destId="{0450F336-D89B-4A27-AA7A-4EAFDE579686}" srcOrd="3" destOrd="0" presId="urn:microsoft.com/office/officeart/2005/8/layout/default#4"/>
    <dgm:cxn modelId="{BBECB80B-FE99-4034-8BED-455925AA26C8}" type="presParOf" srcId="{127A33A4-6C3A-49EA-AB78-C549579DDC1A}" destId="{3C2AAC59-217F-40FF-AAB8-81352AAAB431}" srcOrd="4" destOrd="0" presId="urn:microsoft.com/office/officeart/2005/8/layout/default#4"/>
    <dgm:cxn modelId="{B2261C6C-8BD3-4F8D-8248-0CDCFA520F52}" type="presParOf" srcId="{127A33A4-6C3A-49EA-AB78-C549579DDC1A}" destId="{FD28C468-CC89-4F68-8D77-D453B453B6E3}" srcOrd="5" destOrd="0" presId="urn:microsoft.com/office/officeart/2005/8/layout/default#4"/>
    <dgm:cxn modelId="{3656EFFF-34A4-43AC-BDE5-602E28E1678D}" type="presParOf" srcId="{127A33A4-6C3A-49EA-AB78-C549579DDC1A}" destId="{930F41D0-57B6-4BD8-9110-D1E766C9B89D}" srcOrd="6" destOrd="0" presId="urn:microsoft.com/office/officeart/2005/8/layout/default#4"/>
    <dgm:cxn modelId="{69A2CFEF-28BB-4415-9CA1-182EC556672E}" type="presParOf" srcId="{127A33A4-6C3A-49EA-AB78-C549579DDC1A}" destId="{CA6FCD39-8FBE-454C-80BF-B8EFD859832B}" srcOrd="7" destOrd="0" presId="urn:microsoft.com/office/officeart/2005/8/layout/default#4"/>
    <dgm:cxn modelId="{3EB3C4AC-DAB6-4874-AE83-9E3F318E7EAC}" type="presParOf" srcId="{127A33A4-6C3A-49EA-AB78-C549579DDC1A}" destId="{F428C8F6-6F59-4F51-969C-49618A119EA6}" srcOrd="8" destOrd="0" presId="urn:microsoft.com/office/officeart/2005/8/layout/default#4"/>
    <dgm:cxn modelId="{A6347206-218B-4A6D-94DF-CD4A60DE2D52}" type="presParOf" srcId="{127A33A4-6C3A-49EA-AB78-C549579DDC1A}" destId="{46C939FA-C5BB-4771-A10A-91D9F590FBB1}" srcOrd="9" destOrd="0" presId="urn:microsoft.com/office/officeart/2005/8/layout/default#4"/>
    <dgm:cxn modelId="{C8C5FFEE-E2BE-4754-81F5-CFCBA78517C9}" type="presParOf" srcId="{127A33A4-6C3A-49EA-AB78-C549579DDC1A}" destId="{5A3B9F3F-2633-460E-A028-667BA7B3568D}" srcOrd="10"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5C4FCB-2211-4361-B884-5E4ACB285E5E}" type="doc">
      <dgm:prSet loTypeId="urn:microsoft.com/office/officeart/2005/8/layout/process4" loCatId="process" qsTypeId="urn:microsoft.com/office/officeart/2005/8/quickstyle/3d4" qsCatId="3D" csTypeId="urn:microsoft.com/office/officeart/2005/8/colors/accent1_2" csCatId="accent1" phldr="1"/>
      <dgm:spPr/>
      <dgm:t>
        <a:bodyPr/>
        <a:lstStyle/>
        <a:p>
          <a:endParaRPr lang="en-US"/>
        </a:p>
      </dgm:t>
    </dgm:pt>
    <dgm:pt modelId="{8E96BAF9-550E-4559-8E4B-EEB82B9FC2CB}">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I am interested</a:t>
          </a:r>
        </a:p>
      </dgm:t>
    </dgm:pt>
    <dgm:pt modelId="{D7E1F99E-1BEF-48B2-A77F-58DDC6A0525D}" type="parTrans" cxnId="{EDE4E34B-3887-48F6-997D-65CA8B1F755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A874D3B-44E4-4E45-AE0A-34C2BA5F2453}" type="sibTrans" cxnId="{EDE4E34B-3887-48F6-997D-65CA8B1F755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D67CABD-9424-4F66-ADF4-C62D20BA4BB7}">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Inform your Chain Leadership</a:t>
          </a:r>
        </a:p>
      </dgm:t>
    </dgm:pt>
    <dgm:pt modelId="{9E239BC2-54C9-459B-870B-3A7900FFE1F1}" type="parTrans" cxnId="{44CFB674-9EB8-49CC-B992-10F79695060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6DECDAF8-3B1E-4325-AFC2-1BB1551F89B7}" type="sibTrans" cxnId="{44CFB674-9EB8-49CC-B992-10F79695060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B92BA79-FFD3-4FCA-A2EE-FAFEC7D64D80}">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Decide on a C.G. Unit to assist</a:t>
          </a:r>
        </a:p>
      </dgm:t>
    </dgm:pt>
    <dgm:pt modelId="{3BEC24B7-B3F7-4FA0-8E46-457408ACF8A8}" type="parTrans" cxnId="{C2318E69-DE3D-49DA-AE1F-8B85E9A11AC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63388C0-821C-46E8-9ACF-20BE69B3DE6D}" type="sibTrans" cxnId="{C2318E69-DE3D-49DA-AE1F-8B85E9A11AC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0A36A32-5DD2-465B-AA6D-A5BE460E351D}">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Begin training at the C.G. Unit</a:t>
          </a:r>
        </a:p>
      </dgm:t>
    </dgm:pt>
    <dgm:pt modelId="{E257AAE9-70AF-4A8C-B002-A6B3DE477357}" type="parTrans" cxnId="{12B17688-7AAF-4BD2-B465-76B16F4B03A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0628187-ABE5-4D0D-B54F-6EF92C9B56D7}" type="sibTrans" cxnId="{12B17688-7AAF-4BD2-B465-76B16F4B03A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EB20ED5-18A7-472B-BF91-A46FA331501F}">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Complete Sign-offs and pass an Oral Board</a:t>
          </a:r>
        </a:p>
      </dgm:t>
    </dgm:pt>
    <dgm:pt modelId="{C42BA738-C42A-41E7-8FEC-A29DBBA93BBB}" type="parTrans" cxnId="{36CFAEFA-068C-4F79-8F51-024731AAD7ED}">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CCBE74F-F3CA-4537-9E69-BD42CDBCE7AB}" type="sibTrans" cxnId="{36CFAEFA-068C-4F79-8F51-024731AAD7ED}">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9D89A72-2EC6-420E-BD11-51C59343659E}">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Start Dispatching</a:t>
          </a:r>
        </a:p>
      </dgm:t>
    </dgm:pt>
    <dgm:pt modelId="{F52DA746-6236-4212-B7B7-DFCCBF7734D3}" type="parTrans" cxnId="{68FFB518-1DAA-4238-8CB9-A995E356E0F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2D64C04-D3BD-4F20-A5D2-C87E5B59E44D}" type="sibTrans" cxnId="{68FFB518-1DAA-4238-8CB9-A995E356E0F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1E38CAF-7D0B-43A9-A7EA-2349EF22D1CD}" type="pres">
      <dgm:prSet presAssocID="{955C4FCB-2211-4361-B884-5E4ACB285E5E}" presName="Name0" presStyleCnt="0">
        <dgm:presLayoutVars>
          <dgm:dir/>
          <dgm:animLvl val="lvl"/>
          <dgm:resizeHandles val="exact"/>
        </dgm:presLayoutVars>
      </dgm:prSet>
      <dgm:spPr/>
    </dgm:pt>
    <dgm:pt modelId="{C7EC36EA-E9D6-4294-ABBA-3240FC22A91C}" type="pres">
      <dgm:prSet presAssocID="{D9D89A72-2EC6-420E-BD11-51C59343659E}" presName="boxAndChildren" presStyleCnt="0"/>
      <dgm:spPr/>
    </dgm:pt>
    <dgm:pt modelId="{E62A622E-3DD5-49DC-97AB-825772AD51C1}" type="pres">
      <dgm:prSet presAssocID="{D9D89A72-2EC6-420E-BD11-51C59343659E}" presName="parentTextBox" presStyleLbl="node1" presStyleIdx="0" presStyleCnt="6"/>
      <dgm:spPr/>
    </dgm:pt>
    <dgm:pt modelId="{9BF066E2-7CDD-4371-9AF9-ECA39592DDDC}" type="pres">
      <dgm:prSet presAssocID="{FCCBE74F-F3CA-4537-9E69-BD42CDBCE7AB}" presName="sp" presStyleCnt="0"/>
      <dgm:spPr/>
    </dgm:pt>
    <dgm:pt modelId="{2FA12454-AC28-4064-BBCD-11D85AFB14CC}" type="pres">
      <dgm:prSet presAssocID="{3EB20ED5-18A7-472B-BF91-A46FA331501F}" presName="arrowAndChildren" presStyleCnt="0"/>
      <dgm:spPr/>
    </dgm:pt>
    <dgm:pt modelId="{C6D00A76-4682-419B-B8E0-0C7166CFC456}" type="pres">
      <dgm:prSet presAssocID="{3EB20ED5-18A7-472B-BF91-A46FA331501F}" presName="parentTextArrow" presStyleLbl="node1" presStyleIdx="1" presStyleCnt="6"/>
      <dgm:spPr/>
    </dgm:pt>
    <dgm:pt modelId="{74A59876-0A09-4C2C-8DC9-8597A6D0589A}" type="pres">
      <dgm:prSet presAssocID="{C0628187-ABE5-4D0D-B54F-6EF92C9B56D7}" presName="sp" presStyleCnt="0"/>
      <dgm:spPr/>
    </dgm:pt>
    <dgm:pt modelId="{F1B3C91B-C1D0-4F50-A221-1A7BB44E598C}" type="pres">
      <dgm:prSet presAssocID="{C0A36A32-5DD2-465B-AA6D-A5BE460E351D}" presName="arrowAndChildren" presStyleCnt="0"/>
      <dgm:spPr/>
    </dgm:pt>
    <dgm:pt modelId="{77A2206C-1A48-46B6-9A83-2D43C67171CB}" type="pres">
      <dgm:prSet presAssocID="{C0A36A32-5DD2-465B-AA6D-A5BE460E351D}" presName="parentTextArrow" presStyleLbl="node1" presStyleIdx="2" presStyleCnt="6"/>
      <dgm:spPr/>
    </dgm:pt>
    <dgm:pt modelId="{86D5DCB3-44CA-4D60-A542-12FDFA81B6A4}" type="pres">
      <dgm:prSet presAssocID="{363388C0-821C-46E8-9ACF-20BE69B3DE6D}" presName="sp" presStyleCnt="0"/>
      <dgm:spPr/>
    </dgm:pt>
    <dgm:pt modelId="{5E71C905-31D0-4408-AEB5-A35E7BD57DFB}" type="pres">
      <dgm:prSet presAssocID="{FB92BA79-FFD3-4FCA-A2EE-FAFEC7D64D80}" presName="arrowAndChildren" presStyleCnt="0"/>
      <dgm:spPr/>
    </dgm:pt>
    <dgm:pt modelId="{B493E6A0-BA5A-4085-AB12-A62CDD344EC7}" type="pres">
      <dgm:prSet presAssocID="{FB92BA79-FFD3-4FCA-A2EE-FAFEC7D64D80}" presName="parentTextArrow" presStyleLbl="node1" presStyleIdx="3" presStyleCnt="6"/>
      <dgm:spPr/>
    </dgm:pt>
    <dgm:pt modelId="{2CACB40D-56FD-4AA9-9E62-9CCA98FC3BF8}" type="pres">
      <dgm:prSet presAssocID="{6DECDAF8-3B1E-4325-AFC2-1BB1551F89B7}" presName="sp" presStyleCnt="0"/>
      <dgm:spPr/>
    </dgm:pt>
    <dgm:pt modelId="{A7722A1F-B9DC-4F07-BB24-66395A5C6C33}" type="pres">
      <dgm:prSet presAssocID="{FD67CABD-9424-4F66-ADF4-C62D20BA4BB7}" presName="arrowAndChildren" presStyleCnt="0"/>
      <dgm:spPr/>
    </dgm:pt>
    <dgm:pt modelId="{38D6C16B-D4FB-4FD4-8C59-A40994624FDB}" type="pres">
      <dgm:prSet presAssocID="{FD67CABD-9424-4F66-ADF4-C62D20BA4BB7}" presName="parentTextArrow" presStyleLbl="node1" presStyleIdx="4" presStyleCnt="6"/>
      <dgm:spPr/>
    </dgm:pt>
    <dgm:pt modelId="{7EDF68DA-FC16-4348-A414-8AEA5C0B18BD}" type="pres">
      <dgm:prSet presAssocID="{DA874D3B-44E4-4E45-AE0A-34C2BA5F2453}" presName="sp" presStyleCnt="0"/>
      <dgm:spPr/>
    </dgm:pt>
    <dgm:pt modelId="{2E26328A-38BA-44C0-978C-A7B66937CEA3}" type="pres">
      <dgm:prSet presAssocID="{8E96BAF9-550E-4559-8E4B-EEB82B9FC2CB}" presName="arrowAndChildren" presStyleCnt="0"/>
      <dgm:spPr/>
    </dgm:pt>
    <dgm:pt modelId="{99B98C69-CC4A-4E84-ADD8-1BDE2789FC7A}" type="pres">
      <dgm:prSet presAssocID="{8E96BAF9-550E-4559-8E4B-EEB82B9FC2CB}" presName="parentTextArrow" presStyleLbl="node1" presStyleIdx="5" presStyleCnt="6"/>
      <dgm:spPr/>
    </dgm:pt>
  </dgm:ptLst>
  <dgm:cxnLst>
    <dgm:cxn modelId="{68FFB518-1DAA-4238-8CB9-A995E356E0F5}" srcId="{955C4FCB-2211-4361-B884-5E4ACB285E5E}" destId="{D9D89A72-2EC6-420E-BD11-51C59343659E}" srcOrd="5" destOrd="0" parTransId="{F52DA746-6236-4212-B7B7-DFCCBF7734D3}" sibTransId="{02D64C04-D3BD-4F20-A5D2-C87E5B59E44D}"/>
    <dgm:cxn modelId="{50BF531B-949B-407A-A02C-1ADB4F407025}" type="presOf" srcId="{8E96BAF9-550E-4559-8E4B-EEB82B9FC2CB}" destId="{99B98C69-CC4A-4E84-ADD8-1BDE2789FC7A}" srcOrd="0" destOrd="0" presId="urn:microsoft.com/office/officeart/2005/8/layout/process4"/>
    <dgm:cxn modelId="{FD36F25D-0273-43A8-9409-22BB88C7FEF1}" type="presOf" srcId="{D9D89A72-2EC6-420E-BD11-51C59343659E}" destId="{E62A622E-3DD5-49DC-97AB-825772AD51C1}" srcOrd="0" destOrd="0" presId="urn:microsoft.com/office/officeart/2005/8/layout/process4"/>
    <dgm:cxn modelId="{C2318E69-DE3D-49DA-AE1F-8B85E9A11ACA}" srcId="{955C4FCB-2211-4361-B884-5E4ACB285E5E}" destId="{FB92BA79-FFD3-4FCA-A2EE-FAFEC7D64D80}" srcOrd="2" destOrd="0" parTransId="{3BEC24B7-B3F7-4FA0-8E46-457408ACF8A8}" sibTransId="{363388C0-821C-46E8-9ACF-20BE69B3DE6D}"/>
    <dgm:cxn modelId="{A8880D4A-9673-4D48-8574-32C29E0D08FD}" type="presOf" srcId="{3EB20ED5-18A7-472B-BF91-A46FA331501F}" destId="{C6D00A76-4682-419B-B8E0-0C7166CFC456}" srcOrd="0" destOrd="0" presId="urn:microsoft.com/office/officeart/2005/8/layout/process4"/>
    <dgm:cxn modelId="{EDE4E34B-3887-48F6-997D-65CA8B1F755E}" srcId="{955C4FCB-2211-4361-B884-5E4ACB285E5E}" destId="{8E96BAF9-550E-4559-8E4B-EEB82B9FC2CB}" srcOrd="0" destOrd="0" parTransId="{D7E1F99E-1BEF-48B2-A77F-58DDC6A0525D}" sibTransId="{DA874D3B-44E4-4E45-AE0A-34C2BA5F2453}"/>
    <dgm:cxn modelId="{44CFB674-9EB8-49CC-B992-10F796950605}" srcId="{955C4FCB-2211-4361-B884-5E4ACB285E5E}" destId="{FD67CABD-9424-4F66-ADF4-C62D20BA4BB7}" srcOrd="1" destOrd="0" parTransId="{9E239BC2-54C9-459B-870B-3A7900FFE1F1}" sibTransId="{6DECDAF8-3B1E-4325-AFC2-1BB1551F89B7}"/>
    <dgm:cxn modelId="{BFFED657-A2F8-48EE-AD29-2A832885624F}" type="presOf" srcId="{FB92BA79-FFD3-4FCA-A2EE-FAFEC7D64D80}" destId="{B493E6A0-BA5A-4085-AB12-A62CDD344EC7}" srcOrd="0" destOrd="0" presId="urn:microsoft.com/office/officeart/2005/8/layout/process4"/>
    <dgm:cxn modelId="{12B17688-7AAF-4BD2-B465-76B16F4B03A1}" srcId="{955C4FCB-2211-4361-B884-5E4ACB285E5E}" destId="{C0A36A32-5DD2-465B-AA6D-A5BE460E351D}" srcOrd="3" destOrd="0" parTransId="{E257AAE9-70AF-4A8C-B002-A6B3DE477357}" sibTransId="{C0628187-ABE5-4D0D-B54F-6EF92C9B56D7}"/>
    <dgm:cxn modelId="{5A1C7EC7-5F29-4358-901B-C6873D2A374F}" type="presOf" srcId="{FD67CABD-9424-4F66-ADF4-C62D20BA4BB7}" destId="{38D6C16B-D4FB-4FD4-8C59-A40994624FDB}" srcOrd="0" destOrd="0" presId="urn:microsoft.com/office/officeart/2005/8/layout/process4"/>
    <dgm:cxn modelId="{401D6CD7-99A3-4405-AD5D-3F180B434136}" type="presOf" srcId="{955C4FCB-2211-4361-B884-5E4ACB285E5E}" destId="{A1E38CAF-7D0B-43A9-A7EA-2349EF22D1CD}" srcOrd="0" destOrd="0" presId="urn:microsoft.com/office/officeart/2005/8/layout/process4"/>
    <dgm:cxn modelId="{B2DF18F3-21A6-4903-A336-018245A2B2DD}" type="presOf" srcId="{C0A36A32-5DD2-465B-AA6D-A5BE460E351D}" destId="{77A2206C-1A48-46B6-9A83-2D43C67171CB}" srcOrd="0" destOrd="0" presId="urn:microsoft.com/office/officeart/2005/8/layout/process4"/>
    <dgm:cxn modelId="{36CFAEFA-068C-4F79-8F51-024731AAD7ED}" srcId="{955C4FCB-2211-4361-B884-5E4ACB285E5E}" destId="{3EB20ED5-18A7-472B-BF91-A46FA331501F}" srcOrd="4" destOrd="0" parTransId="{C42BA738-C42A-41E7-8FEC-A29DBBA93BBB}" sibTransId="{FCCBE74F-F3CA-4537-9E69-BD42CDBCE7AB}"/>
    <dgm:cxn modelId="{B218A223-B822-4153-8816-3E572679CE9A}" type="presParOf" srcId="{A1E38CAF-7D0B-43A9-A7EA-2349EF22D1CD}" destId="{C7EC36EA-E9D6-4294-ABBA-3240FC22A91C}" srcOrd="0" destOrd="0" presId="urn:microsoft.com/office/officeart/2005/8/layout/process4"/>
    <dgm:cxn modelId="{B99ECC8C-E5AB-4228-9A5C-7CBD62836B0B}" type="presParOf" srcId="{C7EC36EA-E9D6-4294-ABBA-3240FC22A91C}" destId="{E62A622E-3DD5-49DC-97AB-825772AD51C1}" srcOrd="0" destOrd="0" presId="urn:microsoft.com/office/officeart/2005/8/layout/process4"/>
    <dgm:cxn modelId="{DF8A5915-A662-43F9-A1AC-18FCD2C3C8E1}" type="presParOf" srcId="{A1E38CAF-7D0B-43A9-A7EA-2349EF22D1CD}" destId="{9BF066E2-7CDD-4371-9AF9-ECA39592DDDC}" srcOrd="1" destOrd="0" presId="urn:microsoft.com/office/officeart/2005/8/layout/process4"/>
    <dgm:cxn modelId="{9143A7EF-17BB-4D21-A7EA-842C8D922629}" type="presParOf" srcId="{A1E38CAF-7D0B-43A9-A7EA-2349EF22D1CD}" destId="{2FA12454-AC28-4064-BBCD-11D85AFB14CC}" srcOrd="2" destOrd="0" presId="urn:microsoft.com/office/officeart/2005/8/layout/process4"/>
    <dgm:cxn modelId="{4BD00193-F070-451A-97E1-86621A5B1E78}" type="presParOf" srcId="{2FA12454-AC28-4064-BBCD-11D85AFB14CC}" destId="{C6D00A76-4682-419B-B8E0-0C7166CFC456}" srcOrd="0" destOrd="0" presId="urn:microsoft.com/office/officeart/2005/8/layout/process4"/>
    <dgm:cxn modelId="{E7D5D2A6-25EA-45D3-8332-4FA3A8C24FF6}" type="presParOf" srcId="{A1E38CAF-7D0B-43A9-A7EA-2349EF22D1CD}" destId="{74A59876-0A09-4C2C-8DC9-8597A6D0589A}" srcOrd="3" destOrd="0" presId="urn:microsoft.com/office/officeart/2005/8/layout/process4"/>
    <dgm:cxn modelId="{92BD44A0-400A-41A2-9877-A88E72C25694}" type="presParOf" srcId="{A1E38CAF-7D0B-43A9-A7EA-2349EF22D1CD}" destId="{F1B3C91B-C1D0-4F50-A221-1A7BB44E598C}" srcOrd="4" destOrd="0" presId="urn:microsoft.com/office/officeart/2005/8/layout/process4"/>
    <dgm:cxn modelId="{075F1C3A-6BC4-47E3-923E-4DE5ECE5261F}" type="presParOf" srcId="{F1B3C91B-C1D0-4F50-A221-1A7BB44E598C}" destId="{77A2206C-1A48-46B6-9A83-2D43C67171CB}" srcOrd="0" destOrd="0" presId="urn:microsoft.com/office/officeart/2005/8/layout/process4"/>
    <dgm:cxn modelId="{1EC09877-B60E-4EEC-BB0F-CED5F5C185F8}" type="presParOf" srcId="{A1E38CAF-7D0B-43A9-A7EA-2349EF22D1CD}" destId="{86D5DCB3-44CA-4D60-A542-12FDFA81B6A4}" srcOrd="5" destOrd="0" presId="urn:microsoft.com/office/officeart/2005/8/layout/process4"/>
    <dgm:cxn modelId="{5A66901A-8AAB-48CA-8A22-F7A5B6A20EBC}" type="presParOf" srcId="{A1E38CAF-7D0B-43A9-A7EA-2349EF22D1CD}" destId="{5E71C905-31D0-4408-AEB5-A35E7BD57DFB}" srcOrd="6" destOrd="0" presId="urn:microsoft.com/office/officeart/2005/8/layout/process4"/>
    <dgm:cxn modelId="{0204FEC6-AB4C-49D9-B1D1-BE7A698882A8}" type="presParOf" srcId="{5E71C905-31D0-4408-AEB5-A35E7BD57DFB}" destId="{B493E6A0-BA5A-4085-AB12-A62CDD344EC7}" srcOrd="0" destOrd="0" presId="urn:microsoft.com/office/officeart/2005/8/layout/process4"/>
    <dgm:cxn modelId="{F962E8D9-17F8-43A8-8C10-1B916159A46E}" type="presParOf" srcId="{A1E38CAF-7D0B-43A9-A7EA-2349EF22D1CD}" destId="{2CACB40D-56FD-4AA9-9E62-9CCA98FC3BF8}" srcOrd="7" destOrd="0" presId="urn:microsoft.com/office/officeart/2005/8/layout/process4"/>
    <dgm:cxn modelId="{04B5B963-4E18-4387-9674-8381BE937052}" type="presParOf" srcId="{A1E38CAF-7D0B-43A9-A7EA-2349EF22D1CD}" destId="{A7722A1F-B9DC-4F07-BB24-66395A5C6C33}" srcOrd="8" destOrd="0" presId="urn:microsoft.com/office/officeart/2005/8/layout/process4"/>
    <dgm:cxn modelId="{C5F6EC1F-E678-4526-B6DF-AC4B11D015F2}" type="presParOf" srcId="{A7722A1F-B9DC-4F07-BB24-66395A5C6C33}" destId="{38D6C16B-D4FB-4FD4-8C59-A40994624FDB}" srcOrd="0" destOrd="0" presId="urn:microsoft.com/office/officeart/2005/8/layout/process4"/>
    <dgm:cxn modelId="{0D8BAF33-EA31-40B2-A390-3C87D31773EF}" type="presParOf" srcId="{A1E38CAF-7D0B-43A9-A7EA-2349EF22D1CD}" destId="{7EDF68DA-FC16-4348-A414-8AEA5C0B18BD}" srcOrd="9" destOrd="0" presId="urn:microsoft.com/office/officeart/2005/8/layout/process4"/>
    <dgm:cxn modelId="{A4297998-89DE-4688-94FD-D43EDDB71D0D}" type="presParOf" srcId="{A1E38CAF-7D0B-43A9-A7EA-2349EF22D1CD}" destId="{2E26328A-38BA-44C0-978C-A7B66937CEA3}" srcOrd="10" destOrd="0" presId="urn:microsoft.com/office/officeart/2005/8/layout/process4"/>
    <dgm:cxn modelId="{87EBE5DD-9D19-48B5-B87D-6AE9371262C3}" type="presParOf" srcId="{2E26328A-38BA-44C0-978C-A7B66937CEA3}" destId="{99B98C69-CC4A-4E84-ADD8-1BDE2789FC7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EC6B-76C2-46D6-9C14-F58F4C75C66D}">
      <dsp:nvSpPr>
        <dsp:cNvPr id="0" name=""/>
        <dsp:cNvSpPr/>
      </dsp:nvSpPr>
      <dsp:spPr>
        <a:xfrm>
          <a:off x="0" y="34131"/>
          <a:ext cx="3428999" cy="205740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VHF Communications</a:t>
          </a:r>
        </a:p>
      </dsp:txBody>
      <dsp:txXfrm>
        <a:off x="0" y="34131"/>
        <a:ext cx="3428999" cy="2057400"/>
      </dsp:txXfrm>
    </dsp:sp>
    <dsp:sp modelId="{5C907094-2D7C-48A3-80C2-D8C826BE4E25}">
      <dsp:nvSpPr>
        <dsp:cNvPr id="0" name=""/>
        <dsp:cNvSpPr/>
      </dsp:nvSpPr>
      <dsp:spPr>
        <a:xfrm>
          <a:off x="3771900" y="34131"/>
          <a:ext cx="3428999" cy="205740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MF/HF Communications</a:t>
          </a:r>
        </a:p>
      </dsp:txBody>
      <dsp:txXfrm>
        <a:off x="3771900" y="34131"/>
        <a:ext cx="3428999" cy="2057400"/>
      </dsp:txXfrm>
    </dsp:sp>
    <dsp:sp modelId="{3C2AAC59-217F-40FF-AAB8-81352AAAB431}">
      <dsp:nvSpPr>
        <dsp:cNvPr id="0" name=""/>
        <dsp:cNvSpPr/>
      </dsp:nvSpPr>
      <dsp:spPr>
        <a:xfrm>
          <a:off x="7543800" y="34131"/>
          <a:ext cx="3428999" cy="205740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Station Watch Standing</a:t>
          </a:r>
        </a:p>
      </dsp:txBody>
      <dsp:txXfrm>
        <a:off x="7543800" y="34131"/>
        <a:ext cx="3428999" cy="2057400"/>
      </dsp:txXfrm>
    </dsp:sp>
    <dsp:sp modelId="{930F41D0-57B6-4BD8-9110-D1E766C9B89D}">
      <dsp:nvSpPr>
        <dsp:cNvPr id="0" name=""/>
        <dsp:cNvSpPr/>
      </dsp:nvSpPr>
      <dsp:spPr>
        <a:xfrm>
          <a:off x="0" y="2434431"/>
          <a:ext cx="3428999" cy="205740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AUXMON</a:t>
          </a:r>
        </a:p>
      </dsp:txBody>
      <dsp:txXfrm>
        <a:off x="0" y="2434431"/>
        <a:ext cx="3428999" cy="2057400"/>
      </dsp:txXfrm>
    </dsp:sp>
    <dsp:sp modelId="{F428C8F6-6F59-4F51-969C-49618A119EA6}">
      <dsp:nvSpPr>
        <dsp:cNvPr id="0" name=""/>
        <dsp:cNvSpPr/>
      </dsp:nvSpPr>
      <dsp:spPr>
        <a:xfrm>
          <a:off x="3860813" y="2395279"/>
          <a:ext cx="3428999" cy="205740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SHARES</a:t>
          </a:r>
        </a:p>
      </dsp:txBody>
      <dsp:txXfrm>
        <a:off x="3860813" y="2395279"/>
        <a:ext cx="3428999" cy="2057400"/>
      </dsp:txXfrm>
    </dsp:sp>
    <dsp:sp modelId="{5A3B9F3F-2633-460E-A028-667BA7B3568D}">
      <dsp:nvSpPr>
        <dsp:cNvPr id="0" name=""/>
        <dsp:cNvSpPr/>
      </dsp:nvSpPr>
      <dsp:spPr>
        <a:xfrm>
          <a:off x="7543800" y="2434431"/>
          <a:ext cx="3428999" cy="2057400"/>
        </a:xfrm>
        <a:prstGeom prst="rect">
          <a:avLst/>
        </a:prstGeom>
        <a:gradFill rotWithShape="0">
          <a:gsLst>
            <a:gs pos="0">
              <a:srgbClr val="0070C0"/>
            </a:gs>
            <a:gs pos="74000">
              <a:schemeClr val="accent1">
                <a:hueOff val="0"/>
                <a:satOff val="0"/>
                <a:alphaOff val="0"/>
                <a:tint val="37000"/>
                <a:satMod val="300000"/>
                <a:lumMod val="47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AUGCOM</a:t>
          </a:r>
        </a:p>
      </dsp:txBody>
      <dsp:txXfrm>
        <a:off x="7543800" y="2434431"/>
        <a:ext cx="3428999" cy="2057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A622E-3DD5-49DC-97AB-825772AD51C1}">
      <dsp:nvSpPr>
        <dsp:cNvPr id="0" name=""/>
        <dsp:cNvSpPr/>
      </dsp:nvSpPr>
      <dsp:spPr>
        <a:xfrm>
          <a:off x="0" y="3914036"/>
          <a:ext cx="8382000" cy="51371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cap="none" spc="0" dirty="0">
              <a:ln w="0"/>
              <a:solidFill>
                <a:schemeClr val="tx1"/>
              </a:solidFill>
              <a:effectLst>
                <a:outerShdw blurRad="38100" dist="19050" dir="2700000" algn="tl" rotWithShape="0">
                  <a:schemeClr val="dk1">
                    <a:alpha val="40000"/>
                  </a:schemeClr>
                </a:outerShdw>
              </a:effectLst>
            </a:rPr>
            <a:t>Start Dispatching</a:t>
          </a:r>
        </a:p>
      </dsp:txBody>
      <dsp:txXfrm>
        <a:off x="0" y="3914036"/>
        <a:ext cx="8382000" cy="513715"/>
      </dsp:txXfrm>
    </dsp:sp>
    <dsp:sp modelId="{C6D00A76-4682-419B-B8E0-0C7166CFC456}">
      <dsp:nvSpPr>
        <dsp:cNvPr id="0" name=""/>
        <dsp:cNvSpPr/>
      </dsp:nvSpPr>
      <dsp:spPr>
        <a:xfrm rot="10800000">
          <a:off x="0" y="3131648"/>
          <a:ext cx="8382000" cy="79009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cap="none" spc="0" dirty="0">
              <a:ln w="0"/>
              <a:solidFill>
                <a:schemeClr val="tx1"/>
              </a:solidFill>
              <a:effectLst>
                <a:outerShdw blurRad="38100" dist="19050" dir="2700000" algn="tl" rotWithShape="0">
                  <a:schemeClr val="dk1">
                    <a:alpha val="40000"/>
                  </a:schemeClr>
                </a:outerShdw>
              </a:effectLst>
            </a:rPr>
            <a:t>Complete Sign-offs and pass an Oral Board</a:t>
          </a:r>
        </a:p>
      </dsp:txBody>
      <dsp:txXfrm rot="10800000">
        <a:off x="0" y="3131648"/>
        <a:ext cx="8382000" cy="513379"/>
      </dsp:txXfrm>
    </dsp:sp>
    <dsp:sp modelId="{77A2206C-1A48-46B6-9A83-2D43C67171CB}">
      <dsp:nvSpPr>
        <dsp:cNvPr id="0" name=""/>
        <dsp:cNvSpPr/>
      </dsp:nvSpPr>
      <dsp:spPr>
        <a:xfrm rot="10800000">
          <a:off x="0" y="2349260"/>
          <a:ext cx="8382000" cy="79009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cap="none" spc="0" dirty="0">
              <a:ln w="0"/>
              <a:solidFill>
                <a:schemeClr val="tx1"/>
              </a:solidFill>
              <a:effectLst>
                <a:outerShdw blurRad="38100" dist="19050" dir="2700000" algn="tl" rotWithShape="0">
                  <a:schemeClr val="dk1">
                    <a:alpha val="40000"/>
                  </a:schemeClr>
                </a:outerShdw>
              </a:effectLst>
            </a:rPr>
            <a:t>Begin training at the C.G. Unit</a:t>
          </a:r>
        </a:p>
      </dsp:txBody>
      <dsp:txXfrm rot="10800000">
        <a:off x="0" y="2349260"/>
        <a:ext cx="8382000" cy="513379"/>
      </dsp:txXfrm>
    </dsp:sp>
    <dsp:sp modelId="{B493E6A0-BA5A-4085-AB12-A62CDD344EC7}">
      <dsp:nvSpPr>
        <dsp:cNvPr id="0" name=""/>
        <dsp:cNvSpPr/>
      </dsp:nvSpPr>
      <dsp:spPr>
        <a:xfrm rot="10800000">
          <a:off x="0" y="1566871"/>
          <a:ext cx="8382000" cy="79009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cap="none" spc="0" dirty="0">
              <a:ln w="0"/>
              <a:solidFill>
                <a:schemeClr val="tx1"/>
              </a:solidFill>
              <a:effectLst>
                <a:outerShdw blurRad="38100" dist="19050" dir="2700000" algn="tl" rotWithShape="0">
                  <a:schemeClr val="dk1">
                    <a:alpha val="40000"/>
                  </a:schemeClr>
                </a:outerShdw>
              </a:effectLst>
            </a:rPr>
            <a:t>Decide on a C.G. Unit to assist</a:t>
          </a:r>
        </a:p>
      </dsp:txBody>
      <dsp:txXfrm rot="10800000">
        <a:off x="0" y="1566871"/>
        <a:ext cx="8382000" cy="513379"/>
      </dsp:txXfrm>
    </dsp:sp>
    <dsp:sp modelId="{38D6C16B-D4FB-4FD4-8C59-A40994624FDB}">
      <dsp:nvSpPr>
        <dsp:cNvPr id="0" name=""/>
        <dsp:cNvSpPr/>
      </dsp:nvSpPr>
      <dsp:spPr>
        <a:xfrm rot="10800000">
          <a:off x="0" y="784483"/>
          <a:ext cx="8382000" cy="79009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cap="none" spc="0" dirty="0">
              <a:ln w="0"/>
              <a:solidFill>
                <a:schemeClr val="tx1"/>
              </a:solidFill>
              <a:effectLst>
                <a:outerShdw blurRad="38100" dist="19050" dir="2700000" algn="tl" rotWithShape="0">
                  <a:schemeClr val="dk1">
                    <a:alpha val="40000"/>
                  </a:schemeClr>
                </a:outerShdw>
              </a:effectLst>
            </a:rPr>
            <a:t>Inform your Chain Leadership</a:t>
          </a:r>
        </a:p>
      </dsp:txBody>
      <dsp:txXfrm rot="10800000">
        <a:off x="0" y="784483"/>
        <a:ext cx="8382000" cy="513379"/>
      </dsp:txXfrm>
    </dsp:sp>
    <dsp:sp modelId="{99B98C69-CC4A-4E84-ADD8-1BDE2789FC7A}">
      <dsp:nvSpPr>
        <dsp:cNvPr id="0" name=""/>
        <dsp:cNvSpPr/>
      </dsp:nvSpPr>
      <dsp:spPr>
        <a:xfrm rot="10800000">
          <a:off x="0" y="2095"/>
          <a:ext cx="8382000" cy="79009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cap="none" spc="0" dirty="0">
              <a:ln w="0"/>
              <a:solidFill>
                <a:schemeClr val="tx1"/>
              </a:solidFill>
              <a:effectLst>
                <a:outerShdw blurRad="38100" dist="19050" dir="2700000" algn="tl" rotWithShape="0">
                  <a:schemeClr val="dk1">
                    <a:alpha val="40000"/>
                  </a:schemeClr>
                </a:outerShdw>
              </a:effectLst>
            </a:rPr>
            <a:t>I am interested</a:t>
          </a:r>
        </a:p>
      </dsp:txBody>
      <dsp:txXfrm rot="10800000">
        <a:off x="0" y="2095"/>
        <a:ext cx="8382000" cy="5133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14639-0753-4022-B9B4-CD377CFED5CE}" type="datetimeFigureOut">
              <a:rPr lang="en-US" smtClean="0"/>
              <a:t>3/6/2020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B4F3D-7D37-4D42-A414-7EE53A09A065}" type="slidenum">
              <a:rPr lang="en-US" smtClean="0"/>
              <a:t>‹#›</a:t>
            </a:fld>
            <a:endParaRPr lang="en-US" dirty="0"/>
          </a:p>
        </p:txBody>
      </p:sp>
    </p:spTree>
    <p:extLst>
      <p:ext uri="{BB962C8B-B14F-4D97-AF65-F5344CB8AC3E}">
        <p14:creationId xmlns:p14="http://schemas.microsoft.com/office/powerpoint/2010/main" val="403500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xfrm>
            <a:off x="381000" y="685800"/>
            <a:ext cx="6096000" cy="3429000"/>
          </a:xfrm>
          <a:ln/>
        </p:spPr>
      </p:sp>
      <p:sp>
        <p:nvSpPr>
          <p:cNvPr id="163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163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8DD588CC-A2E0-40B1-B139-9FB381153E4E}" type="slidenum">
              <a:rPr lang="en-US" altLang="en-US" sz="1200" smtClean="0">
                <a:solidFill>
                  <a:prstClr val="black"/>
                </a:solidFill>
                <a:latin typeface="Arial" charset="0"/>
                <a:ea typeface="ＭＳ Ｐゴシック" pitchFamily="34" charset="-128"/>
              </a:rPr>
              <a:pPr/>
              <a:t>1</a:t>
            </a:fld>
            <a:endParaRPr lang="en-US" altLang="en-US" sz="1200" dirty="0">
              <a:solidFill>
                <a:prstClr val="black"/>
              </a:solidFill>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10</a:t>
            </a:fld>
            <a:endParaRPr lang="en-US" altLang="en-US" dirty="0">
              <a:solidFill>
                <a:prstClr val="black"/>
              </a:solidFill>
            </a:endParaRPr>
          </a:p>
        </p:txBody>
      </p:sp>
    </p:spTree>
    <p:extLst>
      <p:ext uri="{BB962C8B-B14F-4D97-AF65-F5344CB8AC3E}">
        <p14:creationId xmlns:p14="http://schemas.microsoft.com/office/powerpoint/2010/main" val="294422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79747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3476572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Concept of Operations for Telecommunications -  Overall goal is to Maximize our Telecommunications resources in support of CG activities.</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13</a:t>
            </a:fld>
            <a:endParaRPr lang="en-US" altLang="en-US" dirty="0">
              <a:solidFill>
                <a:prstClr val="black"/>
              </a:solidFill>
            </a:endParaRPr>
          </a:p>
        </p:txBody>
      </p:sp>
    </p:spTree>
    <p:extLst>
      <p:ext uri="{BB962C8B-B14F-4D97-AF65-F5344CB8AC3E}">
        <p14:creationId xmlns:p14="http://schemas.microsoft.com/office/powerpoint/2010/main" val="4135729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talks to a narrow scope of ordered missions.</a:t>
            </a:r>
          </a:p>
        </p:txBody>
      </p:sp>
      <p:sp>
        <p:nvSpPr>
          <p:cNvPr id="4" name="Slide Number Placeholder 3"/>
          <p:cNvSpPr>
            <a:spLocks noGrp="1"/>
          </p:cNvSpPr>
          <p:nvPr>
            <p:ph type="sldNum" sz="quarter" idx="5"/>
          </p:nvPr>
        </p:nvSpPr>
        <p:spPr/>
        <p:txBody>
          <a:bodyPr/>
          <a:lstStyle/>
          <a:p>
            <a:pPr>
              <a:defRPr/>
            </a:pPr>
            <a:fld id="{449FAFD2-3379-4D9B-854E-DA0A51026981}" type="slidenum">
              <a:rPr lang="en-US" altLang="en-US" smtClean="0">
                <a:solidFill>
                  <a:prstClr val="black"/>
                </a:solidFill>
              </a:rPr>
              <a:pPr>
                <a:defRPr/>
              </a:pPr>
              <a:t>14</a:t>
            </a:fld>
            <a:endParaRPr lang="en-US" altLang="en-US" dirty="0">
              <a:solidFill>
                <a:prstClr val="black"/>
              </a:solidFill>
            </a:endParaRPr>
          </a:p>
        </p:txBody>
      </p:sp>
    </p:spTree>
    <p:extLst>
      <p:ext uri="{BB962C8B-B14F-4D97-AF65-F5344CB8AC3E}">
        <p14:creationId xmlns:p14="http://schemas.microsoft.com/office/powerpoint/2010/main" val="2958159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70156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facility ID is NOT the call sign of the radios at the station, the Call Signs are separately assigned according to the Ops Policy Manual and by District procedures (see bullet point).</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16</a:t>
            </a:fld>
            <a:endParaRPr lang="en-US" altLang="en-US" dirty="0">
              <a:solidFill>
                <a:prstClr val="black"/>
              </a:solidFill>
            </a:endParaRPr>
          </a:p>
        </p:txBody>
      </p:sp>
    </p:spTree>
    <p:extLst>
      <p:ext uri="{BB962C8B-B14F-4D97-AF65-F5344CB8AC3E}">
        <p14:creationId xmlns:p14="http://schemas.microsoft.com/office/powerpoint/2010/main" val="3537646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17</a:t>
            </a:fld>
            <a:endParaRPr lang="en-US" altLang="en-US" dirty="0">
              <a:solidFill>
                <a:prstClr val="black"/>
              </a:solidFill>
            </a:endParaRPr>
          </a:p>
        </p:txBody>
      </p:sp>
    </p:spTree>
    <p:extLst>
      <p:ext uri="{BB962C8B-B14F-4D97-AF65-F5344CB8AC3E}">
        <p14:creationId xmlns:p14="http://schemas.microsoft.com/office/powerpoint/2010/main" val="4107414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18</a:t>
            </a:fld>
            <a:endParaRPr lang="en-US" altLang="en-US" dirty="0">
              <a:solidFill>
                <a:prstClr val="black"/>
              </a:solidFill>
            </a:endParaRPr>
          </a:p>
        </p:txBody>
      </p:sp>
    </p:spTree>
    <p:extLst>
      <p:ext uri="{BB962C8B-B14F-4D97-AF65-F5344CB8AC3E}">
        <p14:creationId xmlns:p14="http://schemas.microsoft.com/office/powerpoint/2010/main" val="2833025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19</a:t>
            </a:fld>
            <a:endParaRPr lang="en-US" altLang="en-US" dirty="0">
              <a:solidFill>
                <a:prstClr val="black"/>
              </a:solidFill>
            </a:endParaRPr>
          </a:p>
        </p:txBody>
      </p:sp>
    </p:spTree>
    <p:extLst>
      <p:ext uri="{BB962C8B-B14F-4D97-AF65-F5344CB8AC3E}">
        <p14:creationId xmlns:p14="http://schemas.microsoft.com/office/powerpoint/2010/main" val="338700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a:t>
            </a:fld>
            <a:endParaRPr lang="en-US" altLang="en-US" dirty="0">
              <a:solidFill>
                <a:prstClr val="black"/>
              </a:solidFill>
            </a:endParaRPr>
          </a:p>
        </p:txBody>
      </p:sp>
    </p:spTree>
    <p:extLst>
      <p:ext uri="{BB962C8B-B14F-4D97-AF65-F5344CB8AC3E}">
        <p14:creationId xmlns:p14="http://schemas.microsoft.com/office/powerpoint/2010/main" val="383738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xfrm>
            <a:off x="381000" y="685800"/>
            <a:ext cx="6096000" cy="3429000"/>
          </a:xfrm>
          <a:ln/>
        </p:spPr>
      </p:sp>
      <p:sp>
        <p:nvSpPr>
          <p:cNvPr id="286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These frequencies are in the 136-174 MHz frequency range., excluding the 2-Meter. Amateur band, 144-148 MHz.</a:t>
            </a:r>
          </a:p>
          <a:p>
            <a:pPr eaLnBrk="1" hangingPunct="1"/>
            <a:r>
              <a:rPr lang="en-US" altLang="en-US" dirty="0"/>
              <a:t>Encrypted radios may be loaned on an as needed basis and returned following the activity.</a:t>
            </a:r>
          </a:p>
        </p:txBody>
      </p:sp>
      <p:sp>
        <p:nvSpPr>
          <p:cNvPr id="286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B949F494-BA97-43F7-A1C4-07355951FB2A}" type="slidenum">
              <a:rPr lang="en-US" altLang="en-US" sz="1200" smtClean="0">
                <a:solidFill>
                  <a:prstClr val="black"/>
                </a:solidFill>
              </a:rPr>
              <a:pPr/>
              <a:t>20</a:t>
            </a:fld>
            <a:endParaRPr lang="en-US" altLang="en-US" sz="1200"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xfrm>
            <a:off x="381000" y="685800"/>
            <a:ext cx="6096000" cy="3429000"/>
          </a:xfrm>
          <a:ln/>
        </p:spPr>
      </p:sp>
      <p:sp>
        <p:nvSpPr>
          <p:cNvPr id="307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7E082438-94EA-484D-AE2E-4C29D5BE7EDD}" type="slidenum">
              <a:rPr lang="en-US" altLang="en-US" sz="1200" smtClean="0">
                <a:solidFill>
                  <a:prstClr val="black"/>
                </a:solidFill>
              </a:rPr>
              <a:pPr/>
              <a:t>21</a:t>
            </a:fld>
            <a:endParaRPr lang="en-US" altLang="en-US" sz="1200"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xfrm>
            <a:off x="381000" y="685800"/>
            <a:ext cx="6096000" cy="3429000"/>
          </a:xfrm>
          <a:ln/>
        </p:spPr>
      </p:sp>
      <p:sp>
        <p:nvSpPr>
          <p:cNvPr id="327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27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E99EF5F2-FB8E-4AD0-A3EE-1F1461451D18}" type="slidenum">
              <a:rPr lang="en-US" altLang="en-US" sz="1200" smtClean="0">
                <a:solidFill>
                  <a:prstClr val="black"/>
                </a:solidFill>
              </a:rPr>
              <a:pPr/>
              <a:t>22</a:t>
            </a:fld>
            <a:endParaRPr lang="en-US" altLang="en-US" sz="1200"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AUGCOM is augmenting of Coast Guard Communication systems.</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23</a:t>
            </a:fld>
            <a:endParaRPr lang="en-US" altLang="en-US" dirty="0">
              <a:solidFill>
                <a:prstClr val="black"/>
              </a:solidFill>
            </a:endParaRPr>
          </a:p>
        </p:txBody>
      </p:sp>
    </p:spTree>
    <p:extLst>
      <p:ext uri="{BB962C8B-B14F-4D97-AF65-F5344CB8AC3E}">
        <p14:creationId xmlns:p14="http://schemas.microsoft.com/office/powerpoint/2010/main" val="3126526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Radios used for HF operations must meet NTIA (National Telecommunications and Information Agency)  standards for stability, purity and capabilities of output. </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24</a:t>
            </a:fld>
            <a:endParaRPr lang="en-US" altLang="en-US" dirty="0">
              <a:solidFill>
                <a:prstClr val="black"/>
              </a:solidFill>
            </a:endParaRPr>
          </a:p>
        </p:txBody>
      </p:sp>
    </p:spTree>
    <p:extLst>
      <p:ext uri="{BB962C8B-B14F-4D97-AF65-F5344CB8AC3E}">
        <p14:creationId xmlns:p14="http://schemas.microsoft.com/office/powerpoint/2010/main" val="2100251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25</a:t>
            </a:fld>
            <a:endParaRPr lang="en-US" altLang="en-US" dirty="0">
              <a:solidFill>
                <a:prstClr val="black"/>
              </a:solidFill>
            </a:endParaRPr>
          </a:p>
        </p:txBody>
      </p:sp>
    </p:spTree>
    <p:extLst>
      <p:ext uri="{BB962C8B-B14F-4D97-AF65-F5344CB8AC3E}">
        <p14:creationId xmlns:p14="http://schemas.microsoft.com/office/powerpoint/2010/main" val="153661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26</a:t>
            </a:fld>
            <a:endParaRPr lang="en-US" altLang="en-US" dirty="0">
              <a:solidFill>
                <a:prstClr val="black"/>
              </a:solidFill>
            </a:endParaRPr>
          </a:p>
        </p:txBody>
      </p:sp>
    </p:spTree>
    <p:extLst>
      <p:ext uri="{BB962C8B-B14F-4D97-AF65-F5344CB8AC3E}">
        <p14:creationId xmlns:p14="http://schemas.microsoft.com/office/powerpoint/2010/main" val="3395475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27</a:t>
            </a:fld>
            <a:endParaRPr lang="en-US" altLang="en-US" dirty="0">
              <a:solidFill>
                <a:prstClr val="black"/>
              </a:solidFill>
            </a:endParaRPr>
          </a:p>
        </p:txBody>
      </p:sp>
    </p:spTree>
    <p:extLst>
      <p:ext uri="{BB962C8B-B14F-4D97-AF65-F5344CB8AC3E}">
        <p14:creationId xmlns:p14="http://schemas.microsoft.com/office/powerpoint/2010/main" val="2379823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28</a:t>
            </a:fld>
            <a:endParaRPr lang="en-US" altLang="en-US" dirty="0">
              <a:solidFill>
                <a:prstClr val="black"/>
              </a:solidFill>
            </a:endParaRPr>
          </a:p>
        </p:txBody>
      </p:sp>
    </p:spTree>
    <p:extLst>
      <p:ext uri="{BB962C8B-B14F-4D97-AF65-F5344CB8AC3E}">
        <p14:creationId xmlns:p14="http://schemas.microsoft.com/office/powerpoint/2010/main" val="1800560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29</a:t>
            </a:fld>
            <a:endParaRPr lang="en-US" altLang="en-US" dirty="0">
              <a:solidFill>
                <a:prstClr val="black"/>
              </a:solidFill>
            </a:endParaRPr>
          </a:p>
        </p:txBody>
      </p:sp>
    </p:spTree>
    <p:extLst>
      <p:ext uri="{BB962C8B-B14F-4D97-AF65-F5344CB8AC3E}">
        <p14:creationId xmlns:p14="http://schemas.microsoft.com/office/powerpoint/2010/main" val="189536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xfrm>
            <a:off x="381000" y="685800"/>
            <a:ext cx="6096000" cy="3429000"/>
          </a:xfrm>
          <a:ln/>
        </p:spPr>
      </p:sp>
      <p:sp>
        <p:nvSpPr>
          <p:cNvPr id="184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BCC62BF4-DEBD-4F1C-BEB2-51C7F1B15CB6}" type="slidenum">
              <a:rPr lang="en-US" altLang="en-US" sz="1200" smtClean="0">
                <a:solidFill>
                  <a:prstClr val="black"/>
                </a:solidFill>
              </a:rPr>
              <a:pPr/>
              <a:t>3</a:t>
            </a:fld>
            <a:endParaRPr lang="en-US" altLang="en-US" sz="1200"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HF stations and AUXMON stations require special authorization from National</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30</a:t>
            </a:fld>
            <a:endParaRPr lang="en-US" altLang="en-US" dirty="0">
              <a:solidFill>
                <a:prstClr val="black"/>
              </a:solidFill>
            </a:endParaRPr>
          </a:p>
        </p:txBody>
      </p:sp>
    </p:spTree>
    <p:extLst>
      <p:ext uri="{BB962C8B-B14F-4D97-AF65-F5344CB8AC3E}">
        <p14:creationId xmlns:p14="http://schemas.microsoft.com/office/powerpoint/2010/main" val="1515427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CG COMMCOM is the command responsible for CG HF operations worldwide, and for oversight of Auxiliary HF operations</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31</a:t>
            </a:fld>
            <a:endParaRPr lang="en-US" altLang="en-US" dirty="0">
              <a:solidFill>
                <a:prstClr val="black"/>
              </a:solidFill>
            </a:endParaRPr>
          </a:p>
        </p:txBody>
      </p:sp>
    </p:spTree>
    <p:extLst>
      <p:ext uri="{BB962C8B-B14F-4D97-AF65-F5344CB8AC3E}">
        <p14:creationId xmlns:p14="http://schemas.microsoft.com/office/powerpoint/2010/main" val="1971027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xfrm>
            <a:off x="381000" y="685800"/>
            <a:ext cx="6096000" cy="3429000"/>
          </a:xfrm>
          <a:ln/>
        </p:spPr>
      </p:sp>
      <p:sp>
        <p:nvSpPr>
          <p:cNvPr id="471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4A357FC2-FE1F-4A1C-BCD4-02266045B421}" type="slidenum">
              <a:rPr lang="en-US" altLang="en-US" sz="1200" smtClean="0">
                <a:solidFill>
                  <a:prstClr val="black"/>
                </a:solidFill>
              </a:rPr>
              <a:pPr/>
              <a:t>32</a:t>
            </a:fld>
            <a:endParaRPr lang="en-US" altLang="en-US" sz="1200"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33</a:t>
            </a:fld>
            <a:endParaRPr lang="en-US" altLang="en-US" dirty="0">
              <a:solidFill>
                <a:prstClr val="black"/>
              </a:solidFill>
            </a:endParaRPr>
          </a:p>
        </p:txBody>
      </p:sp>
    </p:spTree>
    <p:extLst>
      <p:ext uri="{BB962C8B-B14F-4D97-AF65-F5344CB8AC3E}">
        <p14:creationId xmlns:p14="http://schemas.microsoft.com/office/powerpoint/2010/main" val="1089817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xfrm>
            <a:off x="381000" y="685800"/>
            <a:ext cx="6096000" cy="3429000"/>
          </a:xfrm>
          <a:ln/>
        </p:spPr>
      </p:sp>
      <p:sp>
        <p:nvSpPr>
          <p:cNvPr id="501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01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942ED738-85FF-4794-825E-31DF6F9A5666}" type="slidenum">
              <a:rPr lang="en-US" altLang="en-US" sz="1200" smtClean="0">
                <a:solidFill>
                  <a:prstClr val="black"/>
                </a:solidFill>
              </a:rPr>
              <a:pPr/>
              <a:t>34</a:t>
            </a:fld>
            <a:endParaRPr lang="en-US" altLang="en-US" sz="1200"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35</a:t>
            </a:fld>
            <a:endParaRPr lang="en-US" altLang="en-US" dirty="0">
              <a:solidFill>
                <a:prstClr val="black"/>
              </a:solidFill>
            </a:endParaRPr>
          </a:p>
        </p:txBody>
      </p:sp>
    </p:spTree>
    <p:extLst>
      <p:ext uri="{BB962C8B-B14F-4D97-AF65-F5344CB8AC3E}">
        <p14:creationId xmlns:p14="http://schemas.microsoft.com/office/powerpoint/2010/main" val="2149417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36</a:t>
            </a:fld>
            <a:endParaRPr lang="en-US" altLang="en-US" dirty="0">
              <a:solidFill>
                <a:prstClr val="black"/>
              </a:solidFill>
            </a:endParaRPr>
          </a:p>
        </p:txBody>
      </p:sp>
    </p:spTree>
    <p:extLst>
      <p:ext uri="{BB962C8B-B14F-4D97-AF65-F5344CB8AC3E}">
        <p14:creationId xmlns:p14="http://schemas.microsoft.com/office/powerpoint/2010/main" val="3211238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ea typeface="ＭＳ Ｐゴシック" pitchFamily="34" charset="-128"/>
              </a:rPr>
              <a:t>Per COMDTINST_M5100.47.pdf - a Mishap is “</a:t>
            </a:r>
            <a:r>
              <a:rPr lang="en-US" sz="1600" kern="1200" dirty="0">
                <a:solidFill>
                  <a:schemeClr val="tx1"/>
                </a:solidFill>
                <a:effectLst/>
                <a:latin typeface="Arial" charset="0"/>
                <a:ea typeface="ＭＳ Ｐゴシック" charset="0"/>
                <a:cs typeface="ＭＳ Ｐゴシック" charset="0"/>
              </a:rPr>
              <a:t>An unplanned, unexpected, or undesirable event or series of events resulting in death, injury, occupational illness, or damage to or loss of  materiel. “</a:t>
            </a:r>
            <a:endParaRPr lang="en-US" sz="1600" dirty="0"/>
          </a:p>
          <a:p>
            <a:endParaRPr lang="en-US" sz="1600" dirty="0"/>
          </a:p>
          <a:p>
            <a:r>
              <a:rPr lang="en-US" sz="1600" dirty="0"/>
              <a:t>Need to define MISHAP.   </a:t>
            </a:r>
            <a:r>
              <a:rPr lang="en-US" sz="1600" u="none" dirty="0"/>
              <a:t>A</a:t>
            </a:r>
            <a:r>
              <a:rPr lang="en-US" sz="1600" u="none" dirty="0">
                <a:solidFill>
                  <a:srgbClr val="1037E8"/>
                </a:solidFill>
              </a:rPr>
              <a:t>nything causing an unplanned stop </a:t>
            </a:r>
            <a:r>
              <a:rPr lang="en-US" sz="1600" dirty="0">
                <a:solidFill>
                  <a:srgbClr val="1037E8"/>
                </a:solidFill>
              </a:rPr>
              <a:t>besides a comfort stop is potentially reportable.  Certainly any mechanical or maintenance issue, but people should </a:t>
            </a:r>
            <a:r>
              <a:rPr lang="en-US" sz="1600" u="sng" dirty="0">
                <a:solidFill>
                  <a:srgbClr val="1037E8"/>
                </a:solidFill>
              </a:rPr>
              <a:t>use common sense </a:t>
            </a:r>
            <a:r>
              <a:rPr lang="en-US" sz="1600" dirty="0">
                <a:solidFill>
                  <a:srgbClr val="1037E8"/>
                </a:solidFill>
              </a:rPr>
              <a:t>in what they report.  Anything that you expect to be reimbursed for should definitely be reported. That being said, it is better to over report than under report.  Nobody will be criticized for reporting too much. </a:t>
            </a:r>
            <a:r>
              <a:rPr lang="en-US" sz="1600" dirty="0"/>
              <a:t> When in doubt report it.</a:t>
            </a:r>
          </a:p>
          <a:p>
            <a:pPr>
              <a:defRPr>
                <a:solidFill>
                  <a:srgbClr val="FF0F25"/>
                </a:solidFill>
              </a:defRPr>
            </a:pPr>
            <a:endParaRPr lang="en-US" sz="1600" dirty="0"/>
          </a:p>
          <a:p>
            <a:r>
              <a:rPr lang="en-US" sz="1600" dirty="0"/>
              <a:t>Operations Policy Manual requires those with firsthand knowledge of a mishap to report it.  Let’s talk about that.</a:t>
            </a:r>
          </a:p>
          <a:p>
            <a:endParaRPr lang="en-US" sz="1600" dirty="0"/>
          </a:p>
          <a:p>
            <a:r>
              <a:rPr lang="en-US" sz="1600" dirty="0"/>
              <a:t>If you are confident that the principle parties are reporting to the organization, redundant reporting is not needed unless requested.</a:t>
            </a:r>
          </a:p>
          <a:p>
            <a:endParaRPr lang="en-US" sz="1600" dirty="0"/>
          </a:p>
          <a:p>
            <a:r>
              <a:rPr lang="en-US" sz="1600" dirty="0"/>
              <a:t>Why are they requesting that all mishaps; with or without injuries and even if there is no damage be reported?</a:t>
            </a:r>
          </a:p>
          <a:p>
            <a:endParaRPr lang="en-US" sz="1600" dirty="0"/>
          </a:p>
          <a:p>
            <a:r>
              <a:rPr lang="en-US" sz="1600" dirty="0"/>
              <a:t>Whenever a mishap occurs, even with no real damage or injury, is reported this information can be used to aid other members of potential risks and how this risk can be avoided.   </a:t>
            </a:r>
          </a:p>
          <a:p>
            <a:endParaRPr lang="en-US" sz="1600" dirty="0"/>
          </a:p>
          <a:p>
            <a:r>
              <a:rPr lang="en-US" sz="1600" dirty="0"/>
              <a:t>This information you provided can be used as a learning or teaching event that can help all of us to become safer.</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42</a:t>
            </a:fld>
            <a:endParaRPr lang="en-US" altLang="en-US" dirty="0">
              <a:solidFill>
                <a:prstClr val="black"/>
              </a:solidFill>
            </a:endParaRPr>
          </a:p>
        </p:txBody>
      </p:sp>
    </p:spTree>
    <p:extLst>
      <p:ext uri="{BB962C8B-B14F-4D97-AF65-F5344CB8AC3E}">
        <p14:creationId xmlns:p14="http://schemas.microsoft.com/office/powerpoint/2010/main" val="1873379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43</a:t>
            </a:fld>
            <a:endParaRPr lang="en-US" altLang="en-US" dirty="0">
              <a:solidFill>
                <a:prstClr val="black"/>
              </a:solidFill>
            </a:endParaRPr>
          </a:p>
        </p:txBody>
      </p:sp>
    </p:spTree>
    <p:extLst>
      <p:ext uri="{BB962C8B-B14F-4D97-AF65-F5344CB8AC3E}">
        <p14:creationId xmlns:p14="http://schemas.microsoft.com/office/powerpoint/2010/main" val="4106228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B4F3D-7D37-4D42-A414-7EE53A09A065}" type="slidenum">
              <a:rPr lang="en-US" smtClean="0"/>
              <a:t>44</a:t>
            </a:fld>
            <a:endParaRPr lang="en-US" dirty="0"/>
          </a:p>
        </p:txBody>
      </p:sp>
    </p:spTree>
    <p:extLst>
      <p:ext uri="{BB962C8B-B14F-4D97-AF65-F5344CB8AC3E}">
        <p14:creationId xmlns:p14="http://schemas.microsoft.com/office/powerpoint/2010/main" val="188220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4</a:t>
            </a:fld>
            <a:endParaRPr lang="en-US" altLang="en-US" dirty="0">
              <a:solidFill>
                <a:prstClr val="black"/>
              </a:solidFill>
            </a:endParaRPr>
          </a:p>
        </p:txBody>
      </p:sp>
    </p:spTree>
    <p:extLst>
      <p:ext uri="{BB962C8B-B14F-4D97-AF65-F5344CB8AC3E}">
        <p14:creationId xmlns:p14="http://schemas.microsoft.com/office/powerpoint/2010/main" val="3732190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Watchstanders</a:t>
            </a:r>
            <a:r>
              <a:rPr lang="en-US" baseline="0" dirty="0"/>
              <a:t> can be at Auxiliary radio stations or at Active Duty Station/Sector Communications stations.  Base requirements are the same.  For duty at a Coast Guard Station additional training is required.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Coast Guard Auxiliary members may train to be a  watchstander  at a Coast Guard station  when authorized by the CO/OINC at the station. The training requirements for Auxiliarists are the same as the requirements for regular Coast Guard. They must complete the Coast Guard Watchstander PQS, stand watch with a mentor, stand a Board, have current TCT training and successfully complete all other station requirements and have DO security clearance.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training required to complete the Coast Guard Watchstander PQS, COMDTINST M16120.7A, along with other CG station watchstander requirements covers all relevant items specific to active duty operations.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TCO certification might be required by the station CO/OINC.</a:t>
            </a:r>
          </a:p>
          <a:p>
            <a:endParaRPr lang="en-US" dirty="0"/>
          </a:p>
        </p:txBody>
      </p:sp>
      <p:sp>
        <p:nvSpPr>
          <p:cNvPr id="4" name="Slide Number Placeholder 3"/>
          <p:cNvSpPr>
            <a:spLocks noGrp="1"/>
          </p:cNvSpPr>
          <p:nvPr>
            <p:ph type="sldNum" sz="quarter" idx="10"/>
          </p:nvPr>
        </p:nvSpPr>
        <p:spPr/>
        <p:txBody>
          <a:bodyPr/>
          <a:lstStyle/>
          <a:p>
            <a:fld id="{C59B4F3D-7D37-4D42-A414-7EE53A09A065}" type="slidenum">
              <a:rPr lang="en-US" smtClean="0"/>
              <a:t>45</a:t>
            </a:fld>
            <a:endParaRPr lang="en-US" dirty="0"/>
          </a:p>
        </p:txBody>
      </p:sp>
    </p:spTree>
    <p:extLst>
      <p:ext uri="{BB962C8B-B14F-4D97-AF65-F5344CB8AC3E}">
        <p14:creationId xmlns:p14="http://schemas.microsoft.com/office/powerpoint/2010/main" val="2810229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Members that completed AUXCOM prior to August 1, 2008 are authorized the same watchstander privileges and authority as TCO qualified members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AUXCOM/TCO may not be required by the Coast Guard CO/OINC</a:t>
            </a:r>
            <a:r>
              <a:rPr lang="en-US" sz="1200" kern="1200" baseline="0" dirty="0">
                <a:solidFill>
                  <a:schemeClr val="tx1"/>
                </a:solidFill>
                <a:effectLst/>
                <a:latin typeface="+mn-lt"/>
                <a:ea typeface="+mn-ea"/>
                <a:cs typeface="+mn-cs"/>
              </a:rPr>
              <a:t> but is still highly recommended and will make passing the PQS for Coast Guard easier.</a:t>
            </a:r>
            <a:endParaRPr lang="en-US" dirty="0"/>
          </a:p>
        </p:txBody>
      </p:sp>
      <p:sp>
        <p:nvSpPr>
          <p:cNvPr id="4" name="Slide Number Placeholder 3"/>
          <p:cNvSpPr>
            <a:spLocks noGrp="1"/>
          </p:cNvSpPr>
          <p:nvPr>
            <p:ph type="sldNum" sz="quarter" idx="10"/>
          </p:nvPr>
        </p:nvSpPr>
        <p:spPr/>
        <p:txBody>
          <a:bodyPr/>
          <a:lstStyle/>
          <a:p>
            <a:fld id="{C59B4F3D-7D37-4D42-A414-7EE53A09A065}" type="slidenum">
              <a:rPr lang="en-US" smtClean="0"/>
              <a:t>47</a:t>
            </a:fld>
            <a:endParaRPr lang="en-US" dirty="0"/>
          </a:p>
        </p:txBody>
      </p:sp>
    </p:spTree>
    <p:extLst>
      <p:ext uri="{BB962C8B-B14F-4D97-AF65-F5344CB8AC3E}">
        <p14:creationId xmlns:p14="http://schemas.microsoft.com/office/powerpoint/2010/main" val="3282911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Auxiliary and the Sea Scouts identified significantly beneficial prospects of enhancing their partnership including improved Sea Scout training opportunities, enriched Coast Guard and Auxiliary recruiting, and better overall promotion of recreational boating safety among our Nation’s boating public. </a:t>
            </a:r>
          </a:p>
          <a:p>
            <a:endParaRPr lang="en-US" sz="1200" b="0" i="0" u="none" strike="noStrike" kern="1200" baseline="0" dirty="0">
              <a:solidFill>
                <a:schemeClr val="tx1"/>
              </a:solidFill>
              <a:latin typeface="+mn-lt"/>
              <a:ea typeface="+mn-ea"/>
              <a:cs typeface="+mn-cs"/>
            </a:endParaRPr>
          </a:p>
          <a:p>
            <a:r>
              <a:rPr lang="en-US" dirty="0"/>
              <a:t>There are  specific requirements when working with Sea Scouts that need to be followed,  </a:t>
            </a:r>
          </a:p>
          <a:p>
            <a:r>
              <a:rPr lang="en-US" dirty="0"/>
              <a:t>	Consent Forms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Required training </a:t>
            </a:r>
            <a:r>
              <a:rPr lang="en-US" sz="1200" dirty="0"/>
              <a:t>specified training as defined in the SOP</a:t>
            </a:r>
          </a:p>
          <a:p>
            <a:r>
              <a:rPr lang="en-US" dirty="0"/>
              <a:t>	Limitations in participation in SAR activities</a:t>
            </a:r>
          </a:p>
          <a:p>
            <a:r>
              <a:rPr lang="en-US" dirty="0"/>
              <a:t>	Qualifications open to sea scouts </a:t>
            </a:r>
          </a:p>
          <a:p>
            <a:r>
              <a:rPr lang="en-US" dirty="0"/>
              <a:t>Refer to the </a:t>
            </a:r>
            <a:r>
              <a:rPr lang="en-US" sz="1200" dirty="0"/>
              <a:t>SOP published 1 November 2019 for  requirements and details</a:t>
            </a:r>
            <a:endParaRPr lang="en-US" dirty="0"/>
          </a:p>
          <a:p>
            <a:endParaRPr lang="en-US" dirty="0"/>
          </a:p>
        </p:txBody>
      </p:sp>
      <p:sp>
        <p:nvSpPr>
          <p:cNvPr id="4" name="Slide Number Placeholder 3"/>
          <p:cNvSpPr>
            <a:spLocks noGrp="1"/>
          </p:cNvSpPr>
          <p:nvPr>
            <p:ph type="sldNum" sz="quarter" idx="10"/>
          </p:nvPr>
        </p:nvSpPr>
        <p:spPr/>
        <p:txBody>
          <a:bodyPr/>
          <a:lstStyle/>
          <a:p>
            <a:fld id="{97B926F2-FE35-4312-839E-D32EAA8F49DB}" type="slidenum">
              <a:rPr lang="en-US" smtClean="0"/>
              <a:t>48</a:t>
            </a:fld>
            <a:endParaRPr lang="en-US" dirty="0"/>
          </a:p>
        </p:txBody>
      </p:sp>
    </p:spTree>
    <p:extLst>
      <p:ext uri="{BB962C8B-B14F-4D97-AF65-F5344CB8AC3E}">
        <p14:creationId xmlns:p14="http://schemas.microsoft.com/office/powerpoint/2010/main" val="180315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xfrm>
            <a:off x="381000" y="685800"/>
            <a:ext cx="6096000" cy="3429000"/>
          </a:xfrm>
          <a:ln/>
        </p:spPr>
      </p:sp>
      <p:sp>
        <p:nvSpPr>
          <p:cNvPr id="6656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V1.4final</a:t>
            </a:r>
            <a:endParaRPr lang="en-US" altLang="en-US" dirty="0">
              <a:ea typeface="ＭＳ Ｐゴシック" pitchFamily="34" charset="-128"/>
            </a:endParaRPr>
          </a:p>
        </p:txBody>
      </p:sp>
      <p:sp>
        <p:nvSpPr>
          <p:cNvPr id="6656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08B52375-C820-41FE-BE4D-AAF119DFB8B0}" type="slidenum">
              <a:rPr lang="en-US" altLang="en-US" sz="1200" smtClean="0">
                <a:solidFill>
                  <a:prstClr val="black"/>
                </a:solidFill>
                <a:latin typeface="Arial" charset="0"/>
                <a:ea typeface="ＭＳ Ｐゴシック" pitchFamily="34" charset="-128"/>
              </a:rPr>
              <a:pPr/>
              <a:t>50</a:t>
            </a:fld>
            <a:endParaRPr lang="en-US" altLang="en-US" sz="1200" dirty="0">
              <a:solidFill>
                <a:prstClr val="black"/>
              </a:solidFill>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5</a:t>
            </a:fld>
            <a:endParaRPr lang="en-US" altLang="en-US" dirty="0">
              <a:solidFill>
                <a:prstClr val="black"/>
              </a:solidFill>
            </a:endParaRPr>
          </a:p>
        </p:txBody>
      </p:sp>
    </p:spTree>
    <p:extLst>
      <p:ext uri="{BB962C8B-B14F-4D97-AF65-F5344CB8AC3E}">
        <p14:creationId xmlns:p14="http://schemas.microsoft.com/office/powerpoint/2010/main" val="62703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the word </a:t>
            </a:r>
            <a:r>
              <a:rPr lang="en-US" sz="1400" b="1" dirty="0"/>
              <a:t>CONTINIOUS</a:t>
            </a:r>
            <a:r>
              <a:rPr lang="en-US" baseline="0" dirty="0"/>
              <a:t> .  Risk Management must be done throughout the mission not just at the beginning for a GAR score, and just for Surface or Air operations</a:t>
            </a:r>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6</a:t>
            </a:fld>
            <a:endParaRPr lang="en-US" altLang="en-US" dirty="0">
              <a:solidFill>
                <a:prstClr val="black"/>
              </a:solidFill>
            </a:endParaRPr>
          </a:p>
        </p:txBody>
      </p:sp>
    </p:spTree>
    <p:extLst>
      <p:ext uri="{BB962C8B-B14F-4D97-AF65-F5344CB8AC3E}">
        <p14:creationId xmlns:p14="http://schemas.microsoft.com/office/powerpoint/2010/main" val="186785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7</a:t>
            </a:fld>
            <a:endParaRPr lang="en-US" altLang="en-US" dirty="0">
              <a:solidFill>
                <a:prstClr val="black"/>
              </a:solidFill>
            </a:endParaRPr>
          </a:p>
        </p:txBody>
      </p:sp>
    </p:spTree>
    <p:extLst>
      <p:ext uri="{BB962C8B-B14F-4D97-AF65-F5344CB8AC3E}">
        <p14:creationId xmlns:p14="http://schemas.microsoft.com/office/powerpoint/2010/main" val="270973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Instructor.  On the  “Marijuana is not legal for use under federal law”  bullet there  will be NO additional discussion or clarification </a:t>
            </a:r>
          </a:p>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val="145720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9</a:t>
            </a:fld>
            <a:endParaRPr lang="en-US" altLang="en-US" dirty="0">
              <a:solidFill>
                <a:prstClr val="black"/>
              </a:solidFill>
            </a:endParaRPr>
          </a:p>
        </p:txBody>
      </p:sp>
    </p:spTree>
    <p:extLst>
      <p:ext uri="{BB962C8B-B14F-4D97-AF65-F5344CB8AC3E}">
        <p14:creationId xmlns:p14="http://schemas.microsoft.com/office/powerpoint/2010/main" val="72855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1032"/>
          <p:cNvSpPr>
            <a:spLocks noChangeShapeType="1"/>
          </p:cNvSpPr>
          <p:nvPr/>
        </p:nvSpPr>
        <p:spPr bwMode="auto">
          <a:xfrm>
            <a:off x="609600" y="1066800"/>
            <a:ext cx="10972800" cy="0"/>
          </a:xfrm>
          <a:prstGeom prst="line">
            <a:avLst/>
          </a:prstGeom>
          <a:noFill/>
          <a:ln w="28575">
            <a:solidFill>
              <a:srgbClr val="FF0000"/>
            </a:solidFill>
            <a:round/>
            <a:headEnd/>
            <a:tailEnd/>
          </a:ln>
        </p:spPr>
        <p:txBody>
          <a:bodyPr/>
          <a:lstStyle/>
          <a:p>
            <a:pPr eaLnBrk="0" fontAlgn="base" hangingPunct="0">
              <a:spcBef>
                <a:spcPct val="0"/>
              </a:spcBef>
              <a:spcAft>
                <a:spcPct val="0"/>
              </a:spcAft>
              <a:defRPr/>
            </a:pPr>
            <a:endParaRPr lang="en-US" sz="2400" dirty="0">
              <a:solidFill>
                <a:srgbClr val="000000"/>
              </a:solidFill>
              <a:latin typeface="Times New Roman" pitchFamily="18" charset="0"/>
              <a:cs typeface="Arial" charset="0"/>
            </a:endParaRPr>
          </a:p>
        </p:txBody>
      </p:sp>
      <p:sp>
        <p:nvSpPr>
          <p:cNvPr id="4" name="Line 1033"/>
          <p:cNvSpPr>
            <a:spLocks noChangeShapeType="1"/>
          </p:cNvSpPr>
          <p:nvPr/>
        </p:nvSpPr>
        <p:spPr bwMode="auto">
          <a:xfrm>
            <a:off x="609600" y="1219200"/>
            <a:ext cx="10972800" cy="0"/>
          </a:xfrm>
          <a:prstGeom prst="line">
            <a:avLst/>
          </a:prstGeom>
          <a:noFill/>
          <a:ln w="38100">
            <a:solidFill>
              <a:srgbClr val="000099"/>
            </a:solidFill>
            <a:round/>
            <a:headEnd/>
            <a:tailEnd/>
          </a:ln>
        </p:spPr>
        <p:txBody>
          <a:bodyPr/>
          <a:lstStyle/>
          <a:p>
            <a:pPr eaLnBrk="0" fontAlgn="base" hangingPunct="0">
              <a:spcBef>
                <a:spcPct val="0"/>
              </a:spcBef>
              <a:spcAft>
                <a:spcPct val="0"/>
              </a:spcAft>
              <a:defRPr/>
            </a:pPr>
            <a:endParaRPr lang="en-US" sz="2400" dirty="0">
              <a:solidFill>
                <a:srgbClr val="000000"/>
              </a:solidFill>
              <a:latin typeface="Times New Roman" pitchFamily="18" charset="0"/>
              <a:cs typeface="Arial" charset="0"/>
            </a:endParaRPr>
          </a:p>
        </p:txBody>
      </p:sp>
      <p:sp>
        <p:nvSpPr>
          <p:cNvPr id="5" name="Line 1035"/>
          <p:cNvSpPr>
            <a:spLocks noChangeShapeType="1"/>
          </p:cNvSpPr>
          <p:nvPr/>
        </p:nvSpPr>
        <p:spPr bwMode="auto">
          <a:xfrm>
            <a:off x="508000" y="5715000"/>
            <a:ext cx="10972800" cy="0"/>
          </a:xfrm>
          <a:prstGeom prst="line">
            <a:avLst/>
          </a:prstGeom>
          <a:noFill/>
          <a:ln w="28575">
            <a:solidFill>
              <a:srgbClr val="FF0000"/>
            </a:solidFill>
            <a:round/>
            <a:headEnd/>
            <a:tailEnd/>
          </a:ln>
        </p:spPr>
        <p:txBody>
          <a:bodyPr/>
          <a:lstStyle/>
          <a:p>
            <a:pPr eaLnBrk="0" fontAlgn="base" hangingPunct="0">
              <a:spcBef>
                <a:spcPct val="0"/>
              </a:spcBef>
              <a:spcAft>
                <a:spcPct val="0"/>
              </a:spcAft>
              <a:defRPr/>
            </a:pPr>
            <a:endParaRPr lang="en-US" sz="2400" dirty="0">
              <a:solidFill>
                <a:srgbClr val="000000"/>
              </a:solidFill>
              <a:latin typeface="Times New Roman" pitchFamily="18" charset="0"/>
              <a:cs typeface="Arial" charset="0"/>
            </a:endParaRPr>
          </a:p>
        </p:txBody>
      </p:sp>
      <p:sp>
        <p:nvSpPr>
          <p:cNvPr id="6" name="Line 1036"/>
          <p:cNvSpPr>
            <a:spLocks noChangeShapeType="1"/>
          </p:cNvSpPr>
          <p:nvPr/>
        </p:nvSpPr>
        <p:spPr bwMode="auto">
          <a:xfrm>
            <a:off x="508000" y="5638800"/>
            <a:ext cx="10972800" cy="0"/>
          </a:xfrm>
          <a:prstGeom prst="line">
            <a:avLst/>
          </a:prstGeom>
          <a:noFill/>
          <a:ln w="38100">
            <a:solidFill>
              <a:srgbClr val="000099"/>
            </a:solidFill>
            <a:round/>
            <a:headEnd/>
            <a:tailEnd/>
          </a:ln>
        </p:spPr>
        <p:txBody>
          <a:bodyPr/>
          <a:lstStyle/>
          <a:p>
            <a:pPr eaLnBrk="0" fontAlgn="base" hangingPunct="0">
              <a:spcBef>
                <a:spcPct val="0"/>
              </a:spcBef>
              <a:spcAft>
                <a:spcPct val="0"/>
              </a:spcAft>
              <a:defRPr/>
            </a:pPr>
            <a:endParaRPr lang="en-US" sz="2400" dirty="0">
              <a:solidFill>
                <a:srgbClr val="000000"/>
              </a:solidFill>
              <a:latin typeface="Times New Roman" pitchFamily="18" charset="0"/>
              <a:cs typeface="Arial" charset="0"/>
            </a:endParaRPr>
          </a:p>
        </p:txBody>
      </p:sp>
      <p:pic>
        <p:nvPicPr>
          <p:cNvPr id="7" name="Picture 1038" descr="L:\Shafer Documents\Not My Pictures\AUX_M_V_sig_900x27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1201"/>
            <a:ext cx="5715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027"/>
          <p:cNvSpPr>
            <a:spLocks noGrp="1" noChangeArrowheads="1"/>
          </p:cNvSpPr>
          <p:nvPr>
            <p:ph type="ctrTitle"/>
          </p:nvPr>
        </p:nvSpPr>
        <p:spPr>
          <a:xfrm>
            <a:off x="711200" y="3505201"/>
            <a:ext cx="10363200" cy="1470025"/>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140108625"/>
      </p:ext>
    </p:extLst>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a:t>2020 Telecommunications Workshop Response Directorate</a:t>
            </a:r>
          </a:p>
        </p:txBody>
      </p:sp>
    </p:spTree>
    <p:extLst>
      <p:ext uri="{BB962C8B-B14F-4D97-AF65-F5344CB8AC3E}">
        <p14:creationId xmlns:p14="http://schemas.microsoft.com/office/powerpoint/2010/main" val="3336983004"/>
      </p:ext>
    </p:extLst>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a:t>2020 Telecommunications Workshop Response Directorate</a:t>
            </a:r>
          </a:p>
        </p:txBody>
      </p:sp>
      <p:sp>
        <p:nvSpPr>
          <p:cNvPr id="5" name="Rectangle 6"/>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pPr fontAlgn="base">
              <a:spcBef>
                <a:spcPct val="0"/>
              </a:spcBef>
              <a:spcAft>
                <a:spcPct val="0"/>
              </a:spcAft>
              <a:defRPr/>
            </a:pPr>
            <a:fld id="{469A075A-AB6B-4E9E-955E-93C7F1DBEEDD}" type="slidenum">
              <a:rPr lang="en-US" altLang="en-US" sz="2400">
                <a:solidFill>
                  <a:srgbClr val="000000"/>
                </a:solidFill>
                <a:latin typeface="Times New Roman" pitchFamily="18" charset="0"/>
                <a:cs typeface="Arial" charset="0"/>
              </a:rPr>
              <a:pPr fontAlgn="base">
                <a:spcBef>
                  <a:spcPct val="0"/>
                </a:spcBef>
                <a:spcAft>
                  <a:spcPct val="0"/>
                </a:spcAft>
                <a:defRPr/>
              </a:pPr>
              <a:t>‹#›</a:t>
            </a:fld>
            <a:endParaRPr lang="en-US" altLang="en-US" sz="240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3698743134"/>
      </p:ext>
    </p:extLst>
  </p:cSld>
  <p:clrMapOvr>
    <a:masterClrMapping/>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a:t>2020 Telecommunications Workshop Response Directorate</a:t>
            </a:r>
          </a:p>
        </p:txBody>
      </p:sp>
      <p:sp>
        <p:nvSpPr>
          <p:cNvPr id="6" name="Rectangle 6"/>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pPr fontAlgn="base">
              <a:spcBef>
                <a:spcPct val="0"/>
              </a:spcBef>
              <a:spcAft>
                <a:spcPct val="0"/>
              </a:spcAft>
              <a:defRPr/>
            </a:pPr>
            <a:fld id="{4FF4EB95-588C-42B1-B9E9-26657C3B1883}" type="slidenum">
              <a:rPr lang="en-US" altLang="en-US" sz="2400">
                <a:solidFill>
                  <a:srgbClr val="000000"/>
                </a:solidFill>
                <a:latin typeface="Times New Roman" pitchFamily="18" charset="0"/>
                <a:cs typeface="Arial" charset="0"/>
              </a:rPr>
              <a:pPr fontAlgn="base">
                <a:spcBef>
                  <a:spcPct val="0"/>
                </a:spcBef>
                <a:spcAft>
                  <a:spcPct val="0"/>
                </a:spcAft>
                <a:defRPr/>
              </a:pPr>
              <a:t>‹#›</a:t>
            </a:fld>
            <a:endParaRPr lang="en-US" altLang="en-US" sz="240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2184398053"/>
      </p:ext>
    </p:extLst>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0" hangingPunct="0">
              <a:defRPr/>
            </a:lvl1pPr>
          </a:lstStyle>
          <a:p>
            <a:pPr fontAlgn="base">
              <a:spcBef>
                <a:spcPct val="0"/>
              </a:spcBef>
              <a:spcAft>
                <a:spcPct val="0"/>
              </a:spcAft>
              <a:defRPr/>
            </a:pPr>
            <a:endParaRPr lang="en-US" sz="2400" dirty="0">
              <a:solidFill>
                <a:srgbClr val="000000"/>
              </a:solidFill>
              <a:latin typeface="Times New Roman" pitchFamily="18" charset="0"/>
              <a:cs typeface="Arial" charset="0"/>
            </a:endParaRPr>
          </a:p>
        </p:txBody>
      </p:sp>
      <p:sp>
        <p:nvSpPr>
          <p:cNvPr id="5" name="Footer Placeholder 4"/>
          <p:cNvSpPr>
            <a:spLocks noGrp="1"/>
          </p:cNvSpPr>
          <p:nvPr>
            <p:ph type="ftr" sz="quarter" idx="11"/>
          </p:nvPr>
        </p:nvSpPr>
        <p:spPr/>
        <p:txBody>
          <a:bodyPr/>
          <a:lstStyle>
            <a:lvl1pPr>
              <a:defRPr smtClean="0"/>
            </a:lvl1pPr>
          </a:lstStyle>
          <a:p>
            <a:pPr>
              <a:defRPr/>
            </a:pPr>
            <a:r>
              <a:rPr lang="en-US" altLang="en-US" dirty="0"/>
              <a:t>2020 Telecommunications Workshop Response Directorate</a:t>
            </a:r>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pPr fontAlgn="base">
              <a:spcBef>
                <a:spcPct val="0"/>
              </a:spcBef>
              <a:spcAft>
                <a:spcPct val="0"/>
              </a:spcAft>
              <a:defRPr/>
            </a:pPr>
            <a:fld id="{DA35D320-6372-4A89-87D0-56606A1FC5BF}" type="slidenum">
              <a:rPr lang="en-US" altLang="en-US" sz="2400">
                <a:solidFill>
                  <a:srgbClr val="000000"/>
                </a:solidFill>
                <a:latin typeface="Times New Roman" pitchFamily="18" charset="0"/>
                <a:cs typeface="Arial" charset="0"/>
              </a:rPr>
              <a:pPr fontAlgn="base">
                <a:spcBef>
                  <a:spcPct val="0"/>
                </a:spcBef>
                <a:spcAft>
                  <a:spcPct val="0"/>
                </a:spcAft>
                <a:defRPr/>
              </a:pPr>
              <a:t>‹#›</a:t>
            </a:fld>
            <a:endParaRPr lang="en-US" altLang="en-US" sz="240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30016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defRPr smtClean="0"/>
            </a:lvl1pPr>
          </a:lstStyle>
          <a:p>
            <a:pPr>
              <a:defRPr/>
            </a:pPr>
            <a:r>
              <a:rPr lang="en-US" altLang="en-US" dirty="0"/>
              <a:t>2020 Telecommunications Workshop Response Directorate</a:t>
            </a:r>
          </a:p>
        </p:txBody>
      </p:sp>
      <p:sp>
        <p:nvSpPr>
          <p:cNvPr id="6" name="Rectangle 6"/>
          <p:cNvSpPr>
            <a:spLocks noGrp="1" noChangeArrowheads="1"/>
          </p:cNvSpPr>
          <p:nvPr>
            <p:ph type="sldNum" sz="quarter" idx="11"/>
          </p:nvPr>
        </p:nvSpPr>
        <p:spPr>
          <a:xfrm>
            <a:off x="8737600" y="6245225"/>
            <a:ext cx="2844800" cy="476250"/>
          </a:xfrm>
          <a:prstGeom prst="rect">
            <a:avLst/>
          </a:prstGeom>
        </p:spPr>
        <p:txBody>
          <a:bodyPr/>
          <a:lstStyle>
            <a:lvl1pPr>
              <a:defRPr/>
            </a:lvl1pPr>
          </a:lstStyle>
          <a:p>
            <a:pPr fontAlgn="base">
              <a:spcBef>
                <a:spcPct val="0"/>
              </a:spcBef>
              <a:spcAft>
                <a:spcPct val="0"/>
              </a:spcAft>
              <a:defRPr/>
            </a:pPr>
            <a:fld id="{72CC768B-78CB-43C4-840E-2D96BBD3A9A1}" type="slidenum">
              <a:rPr lang="en-US" altLang="en-US" sz="2400">
                <a:solidFill>
                  <a:srgbClr val="000000"/>
                </a:solidFill>
                <a:latin typeface="Times New Roman" pitchFamily="18" charset="0"/>
                <a:cs typeface="Arial" charset="0"/>
              </a:rPr>
              <a:pPr fontAlgn="base">
                <a:spcBef>
                  <a:spcPct val="0"/>
                </a:spcBef>
                <a:spcAft>
                  <a:spcPct val="0"/>
                </a:spcAft>
                <a:defRPr/>
              </a:pPr>
              <a:t>‹#›</a:t>
            </a:fld>
            <a:endParaRPr lang="en-US" altLang="en-US" sz="240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133074636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9" descr="Compass2"/>
          <p:cNvPicPr>
            <a:picLocks noChangeAspect="1" noChangeArrowheads="1"/>
          </p:cNvPicPr>
          <p:nvPr/>
        </p:nvPicPr>
        <p:blipFill>
          <a:blip r:embed="rId8">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946400" y="2133601"/>
            <a:ext cx="57912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63513"/>
            <a:ext cx="10972800" cy="1143000"/>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657600" y="6248400"/>
            <a:ext cx="447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solidFill>
                  <a:srgbClr val="000099"/>
                </a:solidFill>
                <a:latin typeface="Arial" charset="0"/>
                <a:ea typeface="+mn-ea"/>
                <a:cs typeface="+mn-cs"/>
              </a:defRPr>
            </a:lvl1pPr>
          </a:lstStyle>
          <a:p>
            <a:pPr fontAlgn="base">
              <a:spcBef>
                <a:spcPct val="0"/>
              </a:spcBef>
              <a:spcAft>
                <a:spcPct val="0"/>
              </a:spcAft>
              <a:defRPr/>
            </a:pPr>
            <a:r>
              <a:rPr lang="en-US" altLang="en-US" dirty="0"/>
              <a:t>2020 Telecommunications Workshop Response Directorate</a:t>
            </a:r>
          </a:p>
        </p:txBody>
      </p:sp>
      <p:pic>
        <p:nvPicPr>
          <p:cNvPr id="6151" name="Picture 10" descr="Compass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341314"/>
            <a:ext cx="12192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1"/>
          <p:cNvSpPr>
            <a:spLocks noChangeShapeType="1"/>
          </p:cNvSpPr>
          <p:nvPr/>
        </p:nvSpPr>
        <p:spPr bwMode="auto">
          <a:xfrm>
            <a:off x="609600" y="1219200"/>
            <a:ext cx="10972800" cy="0"/>
          </a:xfrm>
          <a:prstGeom prst="line">
            <a:avLst/>
          </a:prstGeom>
          <a:noFill/>
          <a:ln w="28575">
            <a:solidFill>
              <a:srgbClr val="FF0000"/>
            </a:solidFill>
            <a:round/>
            <a:headEnd/>
            <a:tailEnd/>
          </a:ln>
        </p:spPr>
        <p:txBody>
          <a:bodyPr/>
          <a:lstStyle/>
          <a:p>
            <a:pPr eaLnBrk="0" fontAlgn="base" hangingPunct="0">
              <a:spcBef>
                <a:spcPct val="0"/>
              </a:spcBef>
              <a:spcAft>
                <a:spcPct val="0"/>
              </a:spcAft>
              <a:defRPr/>
            </a:pPr>
            <a:endParaRPr lang="en-US" sz="2400" dirty="0">
              <a:solidFill>
                <a:srgbClr val="000000"/>
              </a:solidFill>
              <a:latin typeface="Times New Roman" pitchFamily="18" charset="0"/>
              <a:cs typeface="Arial" charset="0"/>
            </a:endParaRPr>
          </a:p>
        </p:txBody>
      </p:sp>
      <p:sp>
        <p:nvSpPr>
          <p:cNvPr id="1033" name="Line 12"/>
          <p:cNvSpPr>
            <a:spLocks noChangeShapeType="1"/>
          </p:cNvSpPr>
          <p:nvPr/>
        </p:nvSpPr>
        <p:spPr bwMode="auto">
          <a:xfrm>
            <a:off x="609600" y="1295400"/>
            <a:ext cx="10972800" cy="0"/>
          </a:xfrm>
          <a:prstGeom prst="line">
            <a:avLst/>
          </a:prstGeom>
          <a:noFill/>
          <a:ln w="38100">
            <a:solidFill>
              <a:srgbClr val="000099"/>
            </a:solidFill>
            <a:round/>
            <a:headEnd/>
            <a:tailEnd/>
          </a:ln>
        </p:spPr>
        <p:txBody>
          <a:bodyPr/>
          <a:lstStyle/>
          <a:p>
            <a:pPr eaLnBrk="0" fontAlgn="base" hangingPunct="0">
              <a:spcBef>
                <a:spcPct val="0"/>
              </a:spcBef>
              <a:spcAft>
                <a:spcPct val="0"/>
              </a:spcAft>
              <a:defRPr/>
            </a:pPr>
            <a:endParaRPr lang="en-US" sz="2400" dirty="0">
              <a:solidFill>
                <a:srgbClr val="000000"/>
              </a:solidFill>
              <a:latin typeface="Times New Roman" pitchFamily="18" charset="0"/>
              <a:cs typeface="Arial" charset="0"/>
            </a:endParaRPr>
          </a:p>
        </p:txBody>
      </p:sp>
      <p:pic>
        <p:nvPicPr>
          <p:cNvPr id="6154" name="Picture 14" descr="L:\Shafer Documents\Not My Pictures\AUX_M_V_sig_900x270px.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601" y="6248400"/>
            <a:ext cx="21717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09124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3" r:id="rId6"/>
  </p:sldLayoutIdLst>
  <p:transition>
    <p:cover dir="u"/>
  </p:transition>
  <p:hf hdr="0" dt="0"/>
  <p:txStyles>
    <p:titleStyle>
      <a:lvl1pPr algn="r" rtl="0" eaLnBrk="0" fontAlgn="base" hangingPunct="0">
        <a:spcBef>
          <a:spcPct val="0"/>
        </a:spcBef>
        <a:spcAft>
          <a:spcPct val="0"/>
        </a:spcAft>
        <a:defRPr sz="4400" b="1">
          <a:solidFill>
            <a:srgbClr val="FF0000"/>
          </a:solidFill>
          <a:latin typeface="+mj-lt"/>
          <a:ea typeface="ＭＳ Ｐゴシック" charset="0"/>
          <a:cs typeface="ＭＳ Ｐゴシック" charset="0"/>
        </a:defRPr>
      </a:lvl1pPr>
      <a:lvl2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2pPr>
      <a:lvl3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3pPr>
      <a:lvl4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4pPr>
      <a:lvl5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5pPr>
      <a:lvl6pPr marL="457200" algn="r" rtl="0" eaLnBrk="1" fontAlgn="base" hangingPunct="1">
        <a:spcBef>
          <a:spcPct val="0"/>
        </a:spcBef>
        <a:spcAft>
          <a:spcPct val="0"/>
        </a:spcAft>
        <a:defRPr sz="4400" b="1">
          <a:solidFill>
            <a:srgbClr val="FF0000"/>
          </a:solidFill>
          <a:latin typeface="Arial" charset="0"/>
        </a:defRPr>
      </a:lvl6pPr>
      <a:lvl7pPr marL="914400" algn="r" rtl="0" eaLnBrk="1" fontAlgn="base" hangingPunct="1">
        <a:spcBef>
          <a:spcPct val="0"/>
        </a:spcBef>
        <a:spcAft>
          <a:spcPct val="0"/>
        </a:spcAft>
        <a:defRPr sz="4400" b="1">
          <a:solidFill>
            <a:srgbClr val="FF0000"/>
          </a:solidFill>
          <a:latin typeface="Arial" charset="0"/>
        </a:defRPr>
      </a:lvl7pPr>
      <a:lvl8pPr marL="1371600" algn="r" rtl="0" eaLnBrk="1" fontAlgn="base" hangingPunct="1">
        <a:spcBef>
          <a:spcPct val="0"/>
        </a:spcBef>
        <a:spcAft>
          <a:spcPct val="0"/>
        </a:spcAft>
        <a:defRPr sz="4400" b="1">
          <a:solidFill>
            <a:srgbClr val="FF0000"/>
          </a:solidFill>
          <a:latin typeface="Arial" charset="0"/>
        </a:defRPr>
      </a:lvl8pPr>
      <a:lvl9pPr marL="1828800" algn="r" rtl="0" eaLnBrk="1" fontAlgn="base" hangingPunct="1">
        <a:spcBef>
          <a:spcPct val="0"/>
        </a:spcBef>
        <a:spcAft>
          <a:spcPct val="0"/>
        </a:spcAft>
        <a:defRPr sz="44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dept.cgaux.org/documents/Comms/AuxiliaryCommunicationsProgramSOP.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dept.cgaux.org/documents/Comms/AUGCOM/AUGC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rdept.cgaux.org/documents/BeQualified/BecomingQualifiedAuxiliaryHighFrequencyProgram.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dhs.gov/shar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rdept.cgaux.org/documents/Comms/AUXMONApplicationrs.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ow.uscgaux.info/Uploads_wowII/R-DEPT/COMMCOM_MEMO_SMLL_SIZE.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rdept.cgaux.org/documents/Comms/AuxiliaryCommunicationsProgramSOP.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rdept.cgaux.org/documents/Comms/AUGCOM/AUGCOM%20Recruiting%20Statement%20rev926.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hyperlink" Target="mailto:david.rockwell@cgauxnet.us" TargetMode="External"/><Relationship Id="rId2" Type="http://schemas.openxmlformats.org/officeDocument/2006/relationships/hyperlink" Target="mailto:David.Elliot@cgauxnet.us" TargetMode="External"/><Relationship Id="rId1" Type="http://schemas.openxmlformats.org/officeDocument/2006/relationships/slideLayout" Target="../slideLayouts/slideLayout6.xml"/><Relationship Id="rId5" Type="http://schemas.openxmlformats.org/officeDocument/2006/relationships/hyperlink" Target="mailto:p.denis.rossiter@cgauxnet.us" TargetMode="External"/><Relationship Id="rId4" Type="http://schemas.openxmlformats.org/officeDocument/2006/relationships/hyperlink" Target="mailto:donald.wellons@cgauxnet.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hyperlink" Target="mailto:Bruce.pugh@cgauxnet.us" TargetMode="Externa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11200" y="3505200"/>
            <a:ext cx="10363200" cy="1752600"/>
          </a:xfrm>
        </p:spPr>
        <p:txBody>
          <a:bodyPr/>
          <a:lstStyle/>
          <a:p>
            <a:pPr eaLnBrk="1" hangingPunct="1">
              <a:defRPr/>
            </a:pPr>
            <a:br>
              <a:rPr lang="en-US" sz="3600" dirty="0"/>
            </a:br>
            <a:r>
              <a:rPr lang="en-US" sz="3600" dirty="0"/>
              <a:t>2020</a:t>
            </a:r>
            <a:br>
              <a:rPr lang="en-US" sz="3600" dirty="0"/>
            </a:br>
            <a:r>
              <a:rPr lang="en-US" sz="3600" dirty="0"/>
              <a:t>Telecommunications Workshop</a:t>
            </a:r>
          </a:p>
        </p:txBody>
      </p:sp>
    </p:spTree>
    <p:extLst>
      <p:ext uri="{BB962C8B-B14F-4D97-AF65-F5344CB8AC3E}">
        <p14:creationId xmlns:p14="http://schemas.microsoft.com/office/powerpoint/2010/main" val="1665173060"/>
      </p:ext>
    </p:extLst>
  </p:cSld>
  <p:clrMapOvr>
    <a:masterClrMapping/>
  </p:clrMapOvr>
  <p:transition>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E242B-C570-4C77-B336-C9923A56367B}"/>
              </a:ext>
            </a:extLst>
          </p:cNvPr>
          <p:cNvSpPr>
            <a:spLocks noGrp="1"/>
          </p:cNvSpPr>
          <p:nvPr>
            <p:ph type="title"/>
          </p:nvPr>
        </p:nvSpPr>
        <p:spPr/>
        <p:txBody>
          <a:bodyPr/>
          <a:lstStyle/>
          <a:p>
            <a:pPr algn="r"/>
            <a:r>
              <a:rPr lang="en-US" sz="3600" dirty="0"/>
              <a:t>Risk Management</a:t>
            </a:r>
          </a:p>
        </p:txBody>
      </p:sp>
      <p:sp>
        <p:nvSpPr>
          <p:cNvPr id="3" name="Text Placeholder 2">
            <a:extLst>
              <a:ext uri="{FF2B5EF4-FFF2-40B4-BE49-F238E27FC236}">
                <a16:creationId xmlns:a16="http://schemas.microsoft.com/office/drawing/2014/main" id="{BC1128A1-79B5-40BA-9AE8-0B99E66BDC81}"/>
              </a:ext>
            </a:extLst>
          </p:cNvPr>
          <p:cNvSpPr>
            <a:spLocks noGrp="1"/>
          </p:cNvSpPr>
          <p:nvPr>
            <p:ph type="body" idx="1"/>
          </p:nvPr>
        </p:nvSpPr>
        <p:spPr>
          <a:xfrm>
            <a:off x="594359" y="1634493"/>
            <a:ext cx="11003280" cy="4431983"/>
          </a:xfrm>
        </p:spPr>
        <p:txBody>
          <a:bodyPr>
            <a:noAutofit/>
          </a:bodyPr>
          <a:lstStyle/>
          <a:p>
            <a:pPr marL="457200" indent="-457200">
              <a:buFont typeface="Arial" panose="020B0604020202020204" pitchFamily="34" charset="0"/>
              <a:buChar char="•"/>
            </a:pPr>
            <a:r>
              <a:rPr lang="en-US" dirty="0"/>
              <a:t>Coast Guard (including Auxiliary) operations are inherently complex, dynamic, potentially dangerous, and, by nature, involve the acceptance of some level of risk</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Due to these issues the Coast Guard has revamped the Risk Management program, including what we know as TCT</a:t>
            </a:r>
          </a:p>
        </p:txBody>
      </p:sp>
      <p:sp>
        <p:nvSpPr>
          <p:cNvPr id="5" name="object 2"/>
          <p:cNvSpPr/>
          <p:nvPr/>
        </p:nvSpPr>
        <p:spPr>
          <a:xfrm>
            <a:off x="609600" y="1219200"/>
            <a:ext cx="109728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6" name="object 3"/>
          <p:cNvSpPr/>
          <p:nvPr/>
        </p:nvSpPr>
        <p:spPr>
          <a:xfrm>
            <a:off x="609600" y="1295400"/>
            <a:ext cx="109728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7" name="object 4"/>
          <p:cNvSpPr/>
          <p:nvPr/>
        </p:nvSpPr>
        <p:spPr>
          <a:xfrm>
            <a:off x="609602" y="6248398"/>
            <a:ext cx="2171700" cy="488950"/>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8"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10</a:t>
            </a:fld>
            <a:endParaRPr lang="en-US" altLang="en-US" sz="1400" b="1" dirty="0">
              <a:solidFill>
                <a:srgbClr val="000099"/>
              </a:solidFill>
            </a:endParaRPr>
          </a:p>
        </p:txBody>
      </p:sp>
    </p:spTree>
    <p:extLst>
      <p:ext uri="{BB962C8B-B14F-4D97-AF65-F5344CB8AC3E}">
        <p14:creationId xmlns:p14="http://schemas.microsoft.com/office/powerpoint/2010/main" val="19326893"/>
      </p:ext>
    </p:extLst>
  </p:cSld>
  <p:clrMapOvr>
    <a:masterClrMapping/>
  </p:clrMapOvr>
  <p:transition>
    <p:cover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75C0-75EB-4A5E-8108-5FC3E7A70416}"/>
              </a:ext>
            </a:extLst>
          </p:cNvPr>
          <p:cNvSpPr>
            <a:spLocks noGrp="1"/>
          </p:cNvSpPr>
          <p:nvPr>
            <p:ph type="title"/>
          </p:nvPr>
        </p:nvSpPr>
        <p:spPr/>
        <p:txBody>
          <a:bodyPr/>
          <a:lstStyle/>
          <a:p>
            <a:pPr algn="r"/>
            <a:r>
              <a:rPr lang="en-US" sz="3600" dirty="0"/>
              <a:t>Major Changes to RM</a:t>
            </a:r>
          </a:p>
        </p:txBody>
      </p:sp>
      <p:sp>
        <p:nvSpPr>
          <p:cNvPr id="3" name="Text Placeholder 2">
            <a:extLst>
              <a:ext uri="{FF2B5EF4-FFF2-40B4-BE49-F238E27FC236}">
                <a16:creationId xmlns:a16="http://schemas.microsoft.com/office/drawing/2014/main" id="{FAD7B87C-87C4-4516-86E8-880DCE9DCEFD}"/>
              </a:ext>
            </a:extLst>
          </p:cNvPr>
          <p:cNvSpPr>
            <a:spLocks noGrp="1"/>
          </p:cNvSpPr>
          <p:nvPr>
            <p:ph type="body" idx="1"/>
          </p:nvPr>
        </p:nvSpPr>
        <p:spPr>
          <a:xfrm>
            <a:off x="594359" y="1634490"/>
            <a:ext cx="11003280" cy="4385310"/>
          </a:xfrm>
        </p:spPr>
        <p:txBody>
          <a:bodyPr>
            <a:normAutofit fontScale="92500" lnSpcReduction="10000"/>
          </a:bodyPr>
          <a:lstStyle/>
          <a:p>
            <a:r>
              <a:rPr lang="en-US" sz="3500" dirty="0"/>
              <a:t>The Risk Management Instruction;</a:t>
            </a:r>
          </a:p>
          <a:p>
            <a:pPr marL="857250" lvl="1" indent="-457200">
              <a:buFont typeface="Arial" panose="020B0604020202020204" pitchFamily="34" charset="0"/>
              <a:buChar char="•"/>
            </a:pPr>
            <a:r>
              <a:rPr lang="en-US" sz="3500" dirty="0"/>
              <a:t>Updates the RM process from 7 steps to the new 5 step process</a:t>
            </a:r>
          </a:p>
          <a:p>
            <a:pPr marL="857250" lvl="1" indent="-457200">
              <a:buFont typeface="Arial" panose="020B0604020202020204" pitchFamily="34" charset="0"/>
              <a:buChar char="•"/>
            </a:pPr>
            <a:r>
              <a:rPr lang="en-US" sz="3500" dirty="0"/>
              <a:t>Reintroduces the PEACE and STAAR models</a:t>
            </a:r>
          </a:p>
          <a:p>
            <a:pPr marL="857250" lvl="1" indent="-457200">
              <a:buFont typeface="Arial" panose="020B0604020202020204" pitchFamily="34" charset="0"/>
              <a:buChar char="•"/>
            </a:pPr>
            <a:r>
              <a:rPr lang="en-US" sz="3500" dirty="0"/>
              <a:t>Introduces the Risk Assessment Matrix (RAM)</a:t>
            </a:r>
          </a:p>
          <a:p>
            <a:pPr marL="857250" lvl="1" indent="-457200">
              <a:buFont typeface="Arial" panose="020B0604020202020204" pitchFamily="34" charset="0"/>
              <a:buChar char="•"/>
            </a:pPr>
            <a:r>
              <a:rPr lang="en-US" sz="3500" dirty="0"/>
              <a:t>Mandates the use of GAR 2.0</a:t>
            </a:r>
          </a:p>
          <a:p>
            <a:pPr marL="857250" lvl="1" indent="-457200">
              <a:buFont typeface="Arial" panose="020B0604020202020204" pitchFamily="34" charset="0"/>
              <a:buChar char="•"/>
            </a:pPr>
            <a:r>
              <a:rPr lang="en-US" sz="3500" dirty="0"/>
              <a:t>Standardizes RM training for all communities (surface, air, shore)</a:t>
            </a:r>
          </a:p>
          <a:p>
            <a:endParaRPr lang="en-US" dirty="0"/>
          </a:p>
        </p:txBody>
      </p:sp>
      <p:sp>
        <p:nvSpPr>
          <p:cNvPr id="5" name="object 2"/>
          <p:cNvSpPr/>
          <p:nvPr/>
        </p:nvSpPr>
        <p:spPr>
          <a:xfrm>
            <a:off x="609600" y="1219200"/>
            <a:ext cx="109728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6" name="object 3"/>
          <p:cNvSpPr/>
          <p:nvPr/>
        </p:nvSpPr>
        <p:spPr>
          <a:xfrm>
            <a:off x="609600" y="1295400"/>
            <a:ext cx="109728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7" name="object 4"/>
          <p:cNvSpPr/>
          <p:nvPr/>
        </p:nvSpPr>
        <p:spPr>
          <a:xfrm>
            <a:off x="609602" y="6248398"/>
            <a:ext cx="2171700" cy="488950"/>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8"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11</a:t>
            </a:fld>
            <a:endParaRPr lang="en-US" altLang="en-US" sz="1400" b="1" dirty="0">
              <a:solidFill>
                <a:srgbClr val="000099"/>
              </a:solidFill>
            </a:endParaRPr>
          </a:p>
        </p:txBody>
      </p:sp>
    </p:spTree>
    <p:extLst>
      <p:ext uri="{BB962C8B-B14F-4D97-AF65-F5344CB8AC3E}">
        <p14:creationId xmlns:p14="http://schemas.microsoft.com/office/powerpoint/2010/main" val="493960322"/>
      </p:ext>
    </p:extLst>
  </p:cSld>
  <p:clrMapOvr>
    <a:masterClrMapping/>
  </p:clrMapOvr>
  <p:transition>
    <p:cover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8F44-D691-4E04-92B6-187AAC6DB42B}"/>
              </a:ext>
            </a:extLst>
          </p:cNvPr>
          <p:cNvSpPr>
            <a:spLocks noGrp="1"/>
          </p:cNvSpPr>
          <p:nvPr>
            <p:ph type="title"/>
          </p:nvPr>
        </p:nvSpPr>
        <p:spPr/>
        <p:txBody>
          <a:bodyPr/>
          <a:lstStyle/>
          <a:p>
            <a:pPr algn="r"/>
            <a:r>
              <a:rPr lang="en-US" sz="3600" dirty="0"/>
              <a:t>What You Need to Do as a TCO</a:t>
            </a:r>
          </a:p>
        </p:txBody>
      </p:sp>
      <p:sp>
        <p:nvSpPr>
          <p:cNvPr id="3" name="Text Placeholder 2">
            <a:extLst>
              <a:ext uri="{FF2B5EF4-FFF2-40B4-BE49-F238E27FC236}">
                <a16:creationId xmlns:a16="http://schemas.microsoft.com/office/drawing/2014/main" id="{C5A23765-495C-4DD6-8D2A-3081F831EE97}"/>
              </a:ext>
            </a:extLst>
          </p:cNvPr>
          <p:cNvSpPr>
            <a:spLocks noGrp="1"/>
          </p:cNvSpPr>
          <p:nvPr>
            <p:ph type="body" idx="1"/>
          </p:nvPr>
        </p:nvSpPr>
        <p:spPr>
          <a:xfrm>
            <a:off x="594359" y="1634490"/>
            <a:ext cx="11003280" cy="4385310"/>
          </a:xfrm>
        </p:spPr>
        <p:txBody>
          <a:bodyPr>
            <a:normAutofit/>
          </a:bodyPr>
          <a:lstStyle/>
          <a:p>
            <a:pPr marL="0" indent="0" algn="ctr">
              <a:buNone/>
            </a:pPr>
            <a:r>
              <a:rPr lang="en-US" dirty="0"/>
              <a:t>Complete the Introduction to Risk Management training course on AUXLMS, course 100202</a:t>
            </a:r>
          </a:p>
          <a:p>
            <a:pPr marL="457200" indent="-457200" algn="ctr">
              <a:buFont typeface="Arial" panose="020B0604020202020204" pitchFamily="34" charset="0"/>
              <a:buChar char="•"/>
            </a:pPr>
            <a:endParaRPr lang="en-US" dirty="0"/>
          </a:p>
          <a:p>
            <a:pPr marL="457200" lvl="1" indent="0" algn="ctr">
              <a:buNone/>
            </a:pPr>
            <a:r>
              <a:rPr lang="en-US" sz="3200" dirty="0"/>
              <a:t>This is a one-time training requirement to introduce the principals of RM and the critical human factors skills</a:t>
            </a:r>
          </a:p>
          <a:p>
            <a:pPr marL="457200" lvl="1" indent="0" algn="ctr">
              <a:buNone/>
            </a:pPr>
            <a:endParaRPr lang="en-US" sz="3200" dirty="0"/>
          </a:p>
          <a:p>
            <a:pPr marL="457200" lvl="1" indent="0" algn="ctr">
              <a:buNone/>
            </a:pPr>
            <a:r>
              <a:rPr lang="en-US" sz="3200" b="1" u="sng" dirty="0">
                <a:solidFill>
                  <a:srgbClr val="FF0000"/>
                </a:solidFill>
              </a:rPr>
              <a:t>Annually complete TCT refresher class</a:t>
            </a:r>
          </a:p>
        </p:txBody>
      </p:sp>
      <p:sp>
        <p:nvSpPr>
          <p:cNvPr id="5" name="object 2"/>
          <p:cNvSpPr/>
          <p:nvPr/>
        </p:nvSpPr>
        <p:spPr>
          <a:xfrm>
            <a:off x="609600" y="1219200"/>
            <a:ext cx="109728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6" name="object 3"/>
          <p:cNvSpPr/>
          <p:nvPr/>
        </p:nvSpPr>
        <p:spPr>
          <a:xfrm>
            <a:off x="609600" y="1295400"/>
            <a:ext cx="109728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7" name="object 4"/>
          <p:cNvSpPr/>
          <p:nvPr/>
        </p:nvSpPr>
        <p:spPr>
          <a:xfrm>
            <a:off x="609602" y="6248398"/>
            <a:ext cx="2171700" cy="488950"/>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8"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12</a:t>
            </a:fld>
            <a:endParaRPr lang="en-US" altLang="en-US" sz="1400" b="1" dirty="0">
              <a:solidFill>
                <a:srgbClr val="000099"/>
              </a:solidFill>
            </a:endParaRPr>
          </a:p>
        </p:txBody>
      </p:sp>
    </p:spTree>
    <p:extLst>
      <p:ext uri="{BB962C8B-B14F-4D97-AF65-F5344CB8AC3E}">
        <p14:creationId xmlns:p14="http://schemas.microsoft.com/office/powerpoint/2010/main" val="1465843127"/>
      </p:ext>
    </p:extLst>
  </p:cSld>
  <p:clrMapOvr>
    <a:masterClrMapping/>
  </p:clrMapOvr>
  <p:transition>
    <p:cover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a:xfrm>
            <a:off x="609600" y="163513"/>
            <a:ext cx="11074400" cy="1143000"/>
          </a:xfrm>
        </p:spPr>
        <p:txBody>
          <a:bodyPr/>
          <a:lstStyle/>
          <a:p>
            <a:pPr eaLnBrk="1" hangingPunct="1">
              <a:defRPr/>
            </a:pPr>
            <a:r>
              <a:rPr lang="en-US" altLang="en-US" sz="3600" dirty="0"/>
              <a:t>CONCEPT OF OPERATIONS</a:t>
            </a:r>
          </a:p>
        </p:txBody>
      </p:sp>
      <p:sp>
        <p:nvSpPr>
          <p:cNvPr id="20482" name="Content Placeholder 2"/>
          <p:cNvSpPr>
            <a:spLocks noGrp="1"/>
          </p:cNvSpPr>
          <p:nvPr>
            <p:ph idx="1"/>
          </p:nvPr>
        </p:nvSpPr>
        <p:spPr>
          <a:xfrm>
            <a:off x="711200" y="1524003"/>
            <a:ext cx="10871200" cy="4602163"/>
          </a:xfrm>
        </p:spPr>
        <p:txBody>
          <a:bodyPr/>
          <a:lstStyle/>
          <a:p>
            <a:pPr eaLnBrk="1" hangingPunct="1">
              <a:buFont typeface="Arial" panose="020B0604020202020204" pitchFamily="34" charset="0"/>
              <a:buChar char="•"/>
            </a:pPr>
            <a:r>
              <a:rPr lang="en-US" altLang="en-US" sz="2400" b="1" dirty="0">
                <a:ea typeface="ＭＳ Ｐゴシック" pitchFamily="34" charset="-128"/>
              </a:rPr>
              <a:t>CONCEPT OF OPERATIONS</a:t>
            </a:r>
            <a:r>
              <a:rPr lang="en-US" altLang="en-US" sz="2400" dirty="0">
                <a:ea typeface="ＭＳ Ｐゴシック" pitchFamily="34" charset="-128"/>
              </a:rPr>
              <a:t> </a:t>
            </a:r>
            <a:r>
              <a:rPr lang="en-US" altLang="en-US" sz="2400" b="1" dirty="0">
                <a:ea typeface="ＭＳ Ｐゴシック" pitchFamily="34" charset="-128"/>
              </a:rPr>
              <a:t>– CONOPS </a:t>
            </a:r>
            <a:r>
              <a:rPr lang="en-US" altLang="en-US" sz="2400" b="1" dirty="0">
                <a:ea typeface="ＭＳ Ｐゴシック" pitchFamily="34" charset="-128"/>
                <a:hlinkClick r:id="rId3"/>
              </a:rPr>
              <a:t>–</a:t>
            </a:r>
            <a:r>
              <a:rPr lang="en-US" altLang="en-US" sz="2400" b="1" dirty="0">
                <a:ea typeface="ＭＳ Ｐゴシック" pitchFamily="34" charset="-128"/>
              </a:rPr>
              <a:t> </a:t>
            </a:r>
          </a:p>
          <a:p>
            <a:pPr lvl="1" eaLnBrk="1" hangingPunct="1">
              <a:buFont typeface="Arial" panose="020B0604020202020204" pitchFamily="34" charset="0"/>
              <a:buChar char="•"/>
            </a:pPr>
            <a:r>
              <a:rPr lang="en-US" altLang="en-US" sz="2400" b="1" dirty="0">
                <a:solidFill>
                  <a:schemeClr val="accent2"/>
                </a:solidFill>
                <a:ea typeface="ＭＳ Ｐゴシック" pitchFamily="34" charset="-128"/>
                <a:hlinkClick r:id="rId3"/>
              </a:rPr>
              <a:t>http://rdept.cgaux.org/documents/Comms/AuxiliaryCommunicationsProgramSOP.pdf</a:t>
            </a:r>
            <a:r>
              <a:rPr lang="en-US" altLang="en-US" sz="2400" b="1" dirty="0">
                <a:solidFill>
                  <a:schemeClr val="accent2"/>
                </a:solidFill>
                <a:ea typeface="ＭＳ Ｐゴシック" pitchFamily="34" charset="-128"/>
              </a:rPr>
              <a:t> </a:t>
            </a:r>
            <a:r>
              <a:rPr lang="en-US" altLang="en-US" sz="2400" b="1" dirty="0">
                <a:ea typeface="ＭＳ Ｐゴシック" pitchFamily="34" charset="-128"/>
              </a:rPr>
              <a:t>-</a:t>
            </a:r>
            <a:r>
              <a:rPr lang="en-US" altLang="en-US" sz="2400" b="1" dirty="0">
                <a:solidFill>
                  <a:schemeClr val="accent2"/>
                </a:solidFill>
                <a:ea typeface="ＭＳ Ｐゴシック" pitchFamily="34" charset="-128"/>
              </a:rPr>
              <a:t> </a:t>
            </a:r>
            <a:r>
              <a:rPr lang="en-US" altLang="en-US" sz="2400" dirty="0">
                <a:ea typeface="ＭＳ Ｐゴシック" pitchFamily="34" charset="-128"/>
              </a:rPr>
              <a:t>was released on 21 March, 2016 for Auxiliary Communications and provides a foundation for the growth and development of current Auxiliary communications capabilities  - while conveying to the US Coast Guard Auxiliary (CGAUX) and the US Coast Guard (CG), the role, assets, activities, operations and overall policies of the Auxiliary Communication System (ACS)</a:t>
            </a:r>
          </a:p>
          <a:p>
            <a:pPr lvl="1" eaLnBrk="1" hangingPunct="1">
              <a:buFont typeface="Arial" panose="020B0604020202020204" pitchFamily="34" charset="0"/>
              <a:buChar char="•"/>
            </a:pPr>
            <a:r>
              <a:rPr lang="en-US" altLang="en-US" sz="2400" dirty="0">
                <a:ea typeface="ＭＳ Ｐゴシック" pitchFamily="34" charset="-128"/>
              </a:rPr>
              <a:t>Communication officers at all levels, are responsible for maintaining an accurate radio communications resource availability list. (See: ICS Form 217A CG)</a:t>
            </a:r>
          </a:p>
          <a:p>
            <a:pPr eaLnBrk="1" hangingPunct="1"/>
            <a:endParaRPr lang="en-US" altLang="en-US" sz="2200" dirty="0">
              <a:ea typeface="ＭＳ Ｐゴシック" pitchFamily="34" charset="-128"/>
            </a:endParaRPr>
          </a:p>
        </p:txBody>
      </p:sp>
      <p:sp>
        <p:nvSpPr>
          <p:cNvPr id="2048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Tree>
    <p:extLst>
      <p:ext uri="{BB962C8B-B14F-4D97-AF65-F5344CB8AC3E}">
        <p14:creationId xmlns:p14="http://schemas.microsoft.com/office/powerpoint/2010/main" val="668650794"/>
      </p:ext>
    </p:extLst>
  </p:cSld>
  <p:clrMapOvr>
    <a:masterClrMapping/>
  </p:clrMapOvr>
  <p:transition>
    <p:cover dir="u"/>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286"/>
            <a:ext cx="10972800" cy="1143000"/>
          </a:xfrm>
          <a:ln>
            <a:miter lim="800000"/>
            <a:headEnd/>
            <a:tailEnd/>
          </a:ln>
        </p:spPr>
        <p:txBody>
          <a:bodyPr/>
          <a:lstStyle/>
          <a:p>
            <a:pPr eaLnBrk="1" hangingPunct="1">
              <a:defRPr/>
            </a:pPr>
            <a:br>
              <a:rPr lang="en-US" sz="3200" dirty="0"/>
            </a:br>
            <a:r>
              <a:rPr lang="en-US" sz="3600" b="0" dirty="0">
                <a:ln>
                  <a:solidFill>
                    <a:srgbClr val="FF0000"/>
                  </a:solidFill>
                </a:ln>
              </a:rPr>
              <a:t>Authorized Operation </a:t>
            </a:r>
            <a:br>
              <a:rPr lang="en-US" sz="3600" b="0" dirty="0">
                <a:ln>
                  <a:solidFill>
                    <a:srgbClr val="FF0000"/>
                  </a:solidFill>
                </a:ln>
              </a:rPr>
            </a:br>
            <a:r>
              <a:rPr lang="en-US" sz="3600" b="0" dirty="0">
                <a:ln>
                  <a:solidFill>
                    <a:srgbClr val="FF0000"/>
                  </a:solidFill>
                </a:ln>
              </a:rPr>
              <a:t>of Radio Facilities </a:t>
            </a:r>
            <a:br>
              <a:rPr lang="en-US" b="0" dirty="0"/>
            </a:br>
            <a:endParaRPr lang="en-US" dirty="0"/>
          </a:p>
        </p:txBody>
      </p:sp>
      <p:sp>
        <p:nvSpPr>
          <p:cNvPr id="13317" name="Content Placeholder 2"/>
          <p:cNvSpPr>
            <a:spLocks noGrp="1"/>
          </p:cNvSpPr>
          <p:nvPr>
            <p:ph idx="1"/>
          </p:nvPr>
        </p:nvSpPr>
        <p:spPr>
          <a:xfrm>
            <a:off x="609600" y="1447800"/>
            <a:ext cx="10972800" cy="4678363"/>
          </a:xfrm>
        </p:spPr>
        <p:txBody>
          <a:bodyPr/>
          <a:lstStyle/>
          <a:p>
            <a:pPr marL="0" indent="0" eaLnBrk="1" hangingPunct="1">
              <a:buFontTx/>
              <a:buNone/>
              <a:defRPr/>
            </a:pPr>
            <a:r>
              <a:rPr lang="en-US" altLang="en-US" u="sng" dirty="0"/>
              <a:t>Only Auxiliary staff or elected officers may activate Auxiliary radio facilities under one or more of the following conditions: </a:t>
            </a:r>
          </a:p>
          <a:p>
            <a:pPr eaLnBrk="1" hangingPunct="1">
              <a:defRPr/>
            </a:pPr>
            <a:r>
              <a:rPr lang="en-US" altLang="en-US" dirty="0"/>
              <a:t>For a mission ordered or scheduled by the Coast Guard </a:t>
            </a:r>
          </a:p>
          <a:p>
            <a:pPr marL="0" indent="0" eaLnBrk="1" hangingPunct="1">
              <a:buFontTx/>
              <a:buNone/>
              <a:defRPr/>
            </a:pPr>
            <a:r>
              <a:rPr lang="en-US" altLang="en-US" dirty="0"/>
              <a:t>•  When necessary to handle valid distress traffic </a:t>
            </a:r>
          </a:p>
          <a:p>
            <a:pPr marL="231775" indent="-231775" eaLnBrk="1" hangingPunct="1">
              <a:buFontTx/>
              <a:buNone/>
              <a:defRPr/>
            </a:pPr>
            <a:r>
              <a:rPr lang="en-US" altLang="en-US" dirty="0"/>
              <a:t>•  While conducting technical tests to determine a facility’s capability (e.g., facility inspection) </a:t>
            </a:r>
          </a:p>
          <a:p>
            <a:pPr marL="231775" indent="-231775" eaLnBrk="1" hangingPunct="1">
              <a:buFontTx/>
              <a:buNone/>
              <a:defRPr/>
            </a:pPr>
            <a:r>
              <a:rPr lang="en-US" altLang="en-US" dirty="0"/>
              <a:t>•  When necessary to contact a Coast Guard unit to determine if Auxiliary help is required </a:t>
            </a:r>
          </a:p>
          <a:p>
            <a:pPr marL="0" indent="0" eaLnBrk="1" hangingPunct="1">
              <a:defRPr/>
            </a:pPr>
            <a:endParaRPr lang="en-US" altLang="en-US" sz="2400" dirty="0"/>
          </a:p>
        </p:txBody>
      </p:sp>
      <p:sp>
        <p:nvSpPr>
          <p:cNvPr id="2150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14</a:t>
            </a:fld>
            <a:endParaRPr lang="en-US" altLang="en-US" sz="1400" b="1" dirty="0">
              <a:solidFill>
                <a:srgbClr val="000099"/>
              </a:solidFill>
            </a:endParaRPr>
          </a:p>
        </p:txBody>
      </p:sp>
    </p:spTree>
    <p:extLst>
      <p:ext uri="{BB962C8B-B14F-4D97-AF65-F5344CB8AC3E}">
        <p14:creationId xmlns:p14="http://schemas.microsoft.com/office/powerpoint/2010/main" val="970965691"/>
      </p:ext>
    </p:extLst>
  </p:cSld>
  <p:clrMapOvr>
    <a:masterClrMapping/>
  </p:clrMapOvr>
  <p:transition>
    <p:cover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3"/>
            <a:ext cx="11074400" cy="1066801"/>
          </a:xfrm>
          <a:ln>
            <a:miter lim="800000"/>
            <a:headEnd/>
            <a:tailEnd/>
          </a:ln>
        </p:spPr>
        <p:txBody>
          <a:bodyPr/>
          <a:lstStyle/>
          <a:p>
            <a:pPr eaLnBrk="1" hangingPunct="1">
              <a:defRPr/>
            </a:pPr>
            <a:r>
              <a:rPr lang="en-US" sz="3600" b="0" dirty="0">
                <a:ln>
                  <a:solidFill>
                    <a:srgbClr val="FF0000"/>
                  </a:solidFill>
                </a:ln>
              </a:rPr>
              <a:t>Authorized Operation of </a:t>
            </a:r>
            <a:br>
              <a:rPr lang="en-US" sz="3600" b="0" dirty="0">
                <a:ln>
                  <a:solidFill>
                    <a:srgbClr val="FF0000"/>
                  </a:solidFill>
                </a:ln>
              </a:rPr>
            </a:br>
            <a:r>
              <a:rPr lang="en-US" sz="3600" b="0" dirty="0">
                <a:ln>
                  <a:solidFill>
                    <a:srgbClr val="FF0000"/>
                  </a:solidFill>
                </a:ln>
              </a:rPr>
              <a:t>Radio Facilities (Cont.)</a:t>
            </a:r>
            <a:endParaRPr lang="en-US" sz="3600" b="0" dirty="0"/>
          </a:p>
        </p:txBody>
      </p:sp>
      <p:sp>
        <p:nvSpPr>
          <p:cNvPr id="14341" name="Content Placeholder 2"/>
          <p:cNvSpPr>
            <a:spLocks noGrp="1"/>
          </p:cNvSpPr>
          <p:nvPr>
            <p:ph idx="1"/>
          </p:nvPr>
        </p:nvSpPr>
        <p:spPr>
          <a:xfrm>
            <a:off x="711200" y="1447800"/>
            <a:ext cx="10871200" cy="4678363"/>
          </a:xfrm>
        </p:spPr>
        <p:txBody>
          <a:bodyPr/>
          <a:lstStyle/>
          <a:p>
            <a:pPr marL="0" indent="0" eaLnBrk="1" hangingPunct="1">
              <a:buFontTx/>
              <a:buNone/>
              <a:defRPr/>
            </a:pPr>
            <a:endParaRPr lang="en-US" altLang="en-US" sz="1000" dirty="0"/>
          </a:p>
          <a:p>
            <a:pPr marL="347663" indent="-347663" eaLnBrk="1" hangingPunct="1">
              <a:buFont typeface="Arial" panose="020B0604020202020204" pitchFamily="34" charset="0"/>
              <a:buChar char="•"/>
              <a:defRPr/>
            </a:pPr>
            <a:r>
              <a:rPr lang="en-US" altLang="en-US" dirty="0"/>
              <a:t>When conducting net drills </a:t>
            </a:r>
          </a:p>
          <a:p>
            <a:pPr eaLnBrk="1" hangingPunct="1">
              <a:defRPr/>
            </a:pPr>
            <a:r>
              <a:rPr lang="en-US" altLang="en-US" dirty="0"/>
              <a:t>For assisting in time of disasters or national emergencies </a:t>
            </a:r>
          </a:p>
          <a:p>
            <a:pPr marL="347663" indent="-231775" eaLnBrk="1" hangingPunct="1">
              <a:buFontTx/>
              <a:buNone/>
              <a:defRPr/>
            </a:pPr>
            <a:r>
              <a:rPr lang="en-US" altLang="en-US" dirty="0"/>
              <a:t>• When necessary to conduct authorized Auxiliary activities as assigned by appropriate Coast Guard unit, Auxiliary Operational Commanders or Staff officers </a:t>
            </a:r>
          </a:p>
          <a:p>
            <a:pPr marL="0" indent="0" algn="ctr" eaLnBrk="1" hangingPunct="1">
              <a:buFontTx/>
              <a:buNone/>
              <a:defRPr/>
            </a:pPr>
            <a:endParaRPr lang="en-US" altLang="en-US" dirty="0"/>
          </a:p>
          <a:p>
            <a:pPr marL="0" indent="0" algn="ctr" eaLnBrk="1" hangingPunct="1">
              <a:buFontTx/>
              <a:buNone/>
              <a:defRPr/>
            </a:pPr>
            <a:r>
              <a:rPr lang="en-US" altLang="en-US" dirty="0"/>
              <a:t>Reference: Operations Policy Manual, Annex 4.C.4</a:t>
            </a:r>
          </a:p>
          <a:p>
            <a:pPr marL="0" indent="0" eaLnBrk="1" hangingPunct="1">
              <a:defRPr/>
            </a:pPr>
            <a:endParaRPr lang="en-US" altLang="en-US" sz="2800" dirty="0"/>
          </a:p>
        </p:txBody>
      </p:sp>
      <p:sp>
        <p:nvSpPr>
          <p:cNvPr id="2253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7"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15</a:t>
            </a:fld>
            <a:endParaRPr lang="en-US" altLang="en-US" sz="1400" b="1" dirty="0">
              <a:solidFill>
                <a:srgbClr val="000099"/>
              </a:solidFill>
            </a:endParaRPr>
          </a:p>
        </p:txBody>
      </p:sp>
    </p:spTree>
    <p:extLst>
      <p:ext uri="{BB962C8B-B14F-4D97-AF65-F5344CB8AC3E}">
        <p14:creationId xmlns:p14="http://schemas.microsoft.com/office/powerpoint/2010/main" val="1185201212"/>
      </p:ext>
    </p:extLst>
  </p:cSld>
  <p:clrMapOvr>
    <a:masterClrMapping/>
  </p:clrMapOvr>
  <p:transition>
    <p:cover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3"/>
            <a:ext cx="11074400" cy="1066801"/>
          </a:xfrm>
          <a:ln>
            <a:miter lim="800000"/>
            <a:headEnd/>
            <a:tailEnd/>
          </a:ln>
        </p:spPr>
        <p:txBody>
          <a:bodyPr/>
          <a:lstStyle/>
          <a:p>
            <a:pPr eaLnBrk="1" hangingPunct="1">
              <a:defRPr/>
            </a:pPr>
            <a:r>
              <a:rPr lang="en-US" sz="3600" b="0" dirty="0">
                <a:ln>
                  <a:solidFill>
                    <a:srgbClr val="FF0000"/>
                  </a:solidFill>
                </a:ln>
              </a:rPr>
              <a:t>Authorized Operation of </a:t>
            </a:r>
            <a:br>
              <a:rPr lang="en-US" sz="3600" b="0" dirty="0">
                <a:ln>
                  <a:solidFill>
                    <a:srgbClr val="FF0000"/>
                  </a:solidFill>
                </a:ln>
              </a:rPr>
            </a:br>
            <a:r>
              <a:rPr lang="en-US" sz="3600" b="0" dirty="0">
                <a:ln>
                  <a:solidFill>
                    <a:srgbClr val="FF0000"/>
                  </a:solidFill>
                </a:ln>
              </a:rPr>
              <a:t>Radio Facilities (Cont.)</a:t>
            </a:r>
            <a:endParaRPr lang="en-US" sz="3600" b="0" dirty="0"/>
          </a:p>
        </p:txBody>
      </p:sp>
      <p:sp>
        <p:nvSpPr>
          <p:cNvPr id="23554" name="Content Placeholder 2"/>
          <p:cNvSpPr>
            <a:spLocks noGrp="1"/>
          </p:cNvSpPr>
          <p:nvPr>
            <p:ph idx="1"/>
          </p:nvPr>
        </p:nvSpPr>
        <p:spPr>
          <a:xfrm>
            <a:off x="762000" y="1570037"/>
            <a:ext cx="10871200" cy="4678363"/>
          </a:xfrm>
        </p:spPr>
        <p:txBody>
          <a:bodyPr/>
          <a:lstStyle/>
          <a:p>
            <a:pPr marL="0" indent="0" eaLnBrk="1" hangingPunct="1">
              <a:buFontTx/>
              <a:buNone/>
            </a:pPr>
            <a:r>
              <a:rPr lang="en-US" altLang="en-US" dirty="0">
                <a:ea typeface="ＭＳ Ｐゴシック" pitchFamily="34" charset="-128"/>
              </a:rPr>
              <a:t>“Qualified Auxiliarists” must have completed AUXCOM prior to August 1, 2008 or be TCO (PQS) qualified</a:t>
            </a:r>
          </a:p>
          <a:p>
            <a:pPr lvl="1" indent="-342900" eaLnBrk="1" hangingPunct="1"/>
            <a:r>
              <a:rPr lang="en-US" altLang="en-US" sz="2400" dirty="0">
                <a:ea typeface="ＭＳ Ｐゴシック" pitchFamily="34" charset="-128"/>
              </a:rPr>
              <a:t>Auxiliarists may offer their radios to be used as Auxiliary facilities.  If accepted, a single </a:t>
            </a:r>
            <a:r>
              <a:rPr lang="en-US" altLang="en-US" sz="2400" u="sng" dirty="0">
                <a:ea typeface="ＭＳ Ｐゴシック" pitchFamily="34" charset="-128"/>
              </a:rPr>
              <a:t>facility</a:t>
            </a:r>
            <a:r>
              <a:rPr lang="en-US" altLang="en-US" sz="2400" dirty="0">
                <a:ea typeface="ＭＳ Ｐゴシック" pitchFamily="34" charset="-128"/>
              </a:rPr>
              <a:t> identification for all radios at the facility (HF and VHF) used in the same service will be assigned by DIRAUX and the information entered in AUXDATA</a:t>
            </a:r>
          </a:p>
          <a:p>
            <a:pPr eaLnBrk="1" hangingPunct="1"/>
            <a:r>
              <a:rPr lang="en-US" altLang="en-US" dirty="0">
                <a:ea typeface="ＭＳ Ｐゴシック" pitchFamily="34" charset="-128"/>
              </a:rPr>
              <a:t>DIRAUX issues FACILITY ID NUMBERS and approves all VHF callsigns which may be assigned by District CM Staff.  </a:t>
            </a:r>
          </a:p>
          <a:p>
            <a:pPr eaLnBrk="1" hangingPunct="1"/>
            <a:r>
              <a:rPr lang="en-US" altLang="en-US" u="sng" dirty="0">
                <a:ea typeface="ＭＳ Ｐゴシック" pitchFamily="34" charset="-128"/>
              </a:rPr>
              <a:t>The DVC-RT issues all </a:t>
            </a:r>
            <a:r>
              <a:rPr lang="en-US" altLang="en-US" b="1" u="sng" dirty="0">
                <a:ea typeface="ＭＳ Ｐゴシック" pitchFamily="34" charset="-128"/>
              </a:rPr>
              <a:t>HF</a:t>
            </a:r>
            <a:r>
              <a:rPr lang="en-US" altLang="en-US" u="sng" dirty="0">
                <a:ea typeface="ＭＳ Ｐゴシック" pitchFamily="34" charset="-128"/>
              </a:rPr>
              <a:t> callsigns</a:t>
            </a:r>
          </a:p>
        </p:txBody>
      </p:sp>
      <p:sp>
        <p:nvSpPr>
          <p:cNvPr id="2355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7"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16</a:t>
            </a:fld>
            <a:endParaRPr lang="en-US" altLang="en-US" sz="1400" b="1" dirty="0">
              <a:solidFill>
                <a:srgbClr val="000099"/>
              </a:solidFill>
            </a:endParaRPr>
          </a:p>
        </p:txBody>
      </p:sp>
    </p:spTree>
    <p:extLst>
      <p:ext uri="{BB962C8B-B14F-4D97-AF65-F5344CB8AC3E}">
        <p14:creationId xmlns:p14="http://schemas.microsoft.com/office/powerpoint/2010/main" val="2904157051"/>
      </p:ext>
    </p:extLst>
  </p:cSld>
  <p:clrMapOvr>
    <a:masterClrMapping/>
  </p:clrMapOvr>
  <p:transition>
    <p:cover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609600" y="163516"/>
            <a:ext cx="10972800" cy="1055687"/>
          </a:xfrm>
        </p:spPr>
        <p:txBody>
          <a:bodyPr/>
          <a:lstStyle/>
          <a:p>
            <a:pPr eaLnBrk="1" hangingPunct="1">
              <a:defRPr/>
            </a:pPr>
            <a:r>
              <a:rPr lang="en-US" altLang="en-US" sz="3600" dirty="0"/>
              <a:t>Radio Basics</a:t>
            </a:r>
          </a:p>
        </p:txBody>
      </p:sp>
      <p:sp>
        <p:nvSpPr>
          <p:cNvPr id="24578" name="Rectangle 3"/>
          <p:cNvSpPr>
            <a:spLocks noGrp="1" noChangeArrowheads="1"/>
          </p:cNvSpPr>
          <p:nvPr>
            <p:ph idx="1"/>
          </p:nvPr>
        </p:nvSpPr>
        <p:spPr>
          <a:xfrm>
            <a:off x="711200" y="1600203"/>
            <a:ext cx="10871200" cy="4525963"/>
          </a:xfrm>
        </p:spPr>
        <p:txBody>
          <a:bodyPr/>
          <a:lstStyle/>
          <a:p>
            <a:pPr eaLnBrk="1" hangingPunct="1"/>
            <a:r>
              <a:rPr lang="en-US" altLang="en-US" dirty="0">
                <a:ea typeface="ＭＳ Ｐゴシック" pitchFamily="34" charset="-128"/>
              </a:rPr>
              <a:t>In all radio communications, we are to act as professionals</a:t>
            </a:r>
          </a:p>
          <a:p>
            <a:pPr eaLnBrk="1" hangingPunct="1"/>
            <a:r>
              <a:rPr lang="en-US" altLang="en-US" dirty="0">
                <a:ea typeface="ＭＳ Ｐゴシック" pitchFamily="34" charset="-128"/>
              </a:rPr>
              <a:t>At no time shall we make reference to ethnicity, race, gender, sexual orientation or religious affiliation in radio transmissions</a:t>
            </a:r>
          </a:p>
          <a:p>
            <a:pPr eaLnBrk="1" hangingPunct="1"/>
            <a:r>
              <a:rPr lang="en-US" altLang="en-US" dirty="0">
                <a:ea typeface="ＭＳ Ｐゴシック" pitchFamily="34" charset="-128"/>
              </a:rPr>
              <a:t>This is a </a:t>
            </a:r>
            <a:r>
              <a:rPr lang="en-US" altLang="en-US" u="sng" dirty="0">
                <a:ea typeface="ＭＳ Ｐゴシック" pitchFamily="34" charset="-128"/>
              </a:rPr>
              <a:t>zero-tolerance policy </a:t>
            </a:r>
            <a:r>
              <a:rPr lang="en-US" altLang="en-US" dirty="0">
                <a:ea typeface="ＭＳ Ｐゴシック" pitchFamily="34" charset="-128"/>
              </a:rPr>
              <a:t>and must be strictly adhered to</a:t>
            </a:r>
          </a:p>
        </p:txBody>
      </p:sp>
      <p:sp>
        <p:nvSpPr>
          <p:cNvPr id="2458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17</a:t>
            </a:fld>
            <a:endParaRPr lang="en-US" altLang="en-US" sz="1400" b="1" dirty="0">
              <a:solidFill>
                <a:srgbClr val="000099"/>
              </a:solidFill>
            </a:endParaRPr>
          </a:p>
        </p:txBody>
      </p:sp>
    </p:spTree>
    <p:extLst>
      <p:ext uri="{BB962C8B-B14F-4D97-AF65-F5344CB8AC3E}">
        <p14:creationId xmlns:p14="http://schemas.microsoft.com/office/powerpoint/2010/main" val="1797662639"/>
      </p:ext>
    </p:extLst>
  </p:cSld>
  <p:clrMapOvr>
    <a:masterClrMapping/>
  </p:clrMapOvr>
  <p:transition>
    <p:cover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609600" y="163516"/>
            <a:ext cx="10972800" cy="1055687"/>
          </a:xfrm>
        </p:spPr>
        <p:txBody>
          <a:bodyPr/>
          <a:lstStyle/>
          <a:p>
            <a:pPr eaLnBrk="1" hangingPunct="1">
              <a:defRPr/>
            </a:pPr>
            <a:r>
              <a:rPr lang="en-US" altLang="en-US" sz="3600" dirty="0"/>
              <a:t>Radio Basics </a:t>
            </a:r>
            <a:r>
              <a:rPr lang="en-US" altLang="en-US" sz="3200" dirty="0"/>
              <a:t>(Cont.)</a:t>
            </a:r>
          </a:p>
        </p:txBody>
      </p:sp>
      <p:sp>
        <p:nvSpPr>
          <p:cNvPr id="25602" name="Rectangle 3"/>
          <p:cNvSpPr>
            <a:spLocks noGrp="1" noChangeArrowheads="1"/>
          </p:cNvSpPr>
          <p:nvPr>
            <p:ph idx="1"/>
          </p:nvPr>
        </p:nvSpPr>
        <p:spPr>
          <a:xfrm>
            <a:off x="617220" y="1371603"/>
            <a:ext cx="11015980" cy="4769424"/>
          </a:xfrm>
        </p:spPr>
        <p:txBody>
          <a:bodyPr/>
          <a:lstStyle/>
          <a:p>
            <a:pPr eaLnBrk="1" hangingPunct="1"/>
            <a:r>
              <a:rPr lang="en-US" altLang="en-US" dirty="0">
                <a:ea typeface="ＭＳ Ｐゴシック" pitchFamily="34" charset="-128"/>
              </a:rPr>
              <a:t>It is often not what you say, but how you say it that demonstrates your professionalism</a:t>
            </a:r>
          </a:p>
          <a:p>
            <a:pPr eaLnBrk="1" hangingPunct="1"/>
            <a:r>
              <a:rPr lang="en-US" altLang="en-US" dirty="0">
                <a:ea typeface="ＭＳ Ｐゴシック" pitchFamily="34" charset="-128"/>
              </a:rPr>
              <a:t>Brevity and accuracy supports mission success and safety</a:t>
            </a:r>
          </a:p>
          <a:p>
            <a:pPr eaLnBrk="1" hangingPunct="1"/>
            <a:r>
              <a:rPr lang="en-US" altLang="en-US" dirty="0">
                <a:ea typeface="ＭＳ Ｐゴシック" pitchFamily="34" charset="-128"/>
              </a:rPr>
              <a:t>Remember, the public and other agencies “hear” you as the voice of the U.S. Coast Guard</a:t>
            </a:r>
          </a:p>
          <a:p>
            <a:pPr eaLnBrk="1" hangingPunct="1"/>
            <a:r>
              <a:rPr lang="en-US" altLang="en-US" dirty="0">
                <a:ea typeface="ＭＳ Ｐゴシック" pitchFamily="34" charset="-128"/>
              </a:rPr>
              <a:t>Practice and use proper radio procedures to achieve success, safety, and professionalism </a:t>
            </a:r>
          </a:p>
          <a:p>
            <a:pPr lvl="1" eaLnBrk="1" hangingPunct="1">
              <a:spcBef>
                <a:spcPts val="400"/>
              </a:spcBef>
            </a:pPr>
            <a:r>
              <a:rPr lang="en-US" altLang="en-US" sz="3600" dirty="0">
                <a:ea typeface="ＭＳ Ｐゴシック" pitchFamily="34" charset="-128"/>
              </a:rPr>
              <a:t>(</a:t>
            </a:r>
            <a:r>
              <a:rPr lang="en-US" altLang="en-US" sz="2000" dirty="0">
                <a:ea typeface="ＭＳ Ｐゴシック" pitchFamily="34" charset="-128"/>
              </a:rPr>
              <a:t>No “10” codes, no “Over and Out”, etc.)</a:t>
            </a:r>
          </a:p>
        </p:txBody>
      </p:sp>
      <p:sp>
        <p:nvSpPr>
          <p:cNvPr id="2560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18</a:t>
            </a:fld>
            <a:endParaRPr lang="en-US" altLang="en-US" sz="1400" b="1" dirty="0">
              <a:solidFill>
                <a:srgbClr val="000099"/>
              </a:solidFill>
            </a:endParaRPr>
          </a:p>
        </p:txBody>
      </p:sp>
    </p:spTree>
    <p:extLst>
      <p:ext uri="{BB962C8B-B14F-4D97-AF65-F5344CB8AC3E}">
        <p14:creationId xmlns:p14="http://schemas.microsoft.com/office/powerpoint/2010/main" val="1748900451"/>
      </p:ext>
    </p:extLst>
  </p:cSld>
  <p:clrMapOvr>
    <a:masterClrMapping/>
  </p:clrMapOvr>
  <p:transition>
    <p:cover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Radio Basics (Cont.)</a:t>
            </a:r>
          </a:p>
        </p:txBody>
      </p:sp>
      <p:sp>
        <p:nvSpPr>
          <p:cNvPr id="26626" name="Content Placeholder 2"/>
          <p:cNvSpPr>
            <a:spLocks noGrp="1"/>
          </p:cNvSpPr>
          <p:nvPr>
            <p:ph idx="1"/>
          </p:nvPr>
        </p:nvSpPr>
        <p:spPr>
          <a:xfrm>
            <a:off x="711200" y="1600203"/>
            <a:ext cx="10871200" cy="4525963"/>
          </a:xfrm>
        </p:spPr>
        <p:txBody>
          <a:bodyPr/>
          <a:lstStyle/>
          <a:p>
            <a:pPr marL="0" indent="0" eaLnBrk="1" hangingPunct="1">
              <a:buNone/>
            </a:pPr>
            <a:r>
              <a:rPr lang="en-US" altLang="en-US" b="1" dirty="0">
                <a:ea typeface="ＭＳ Ｐゴシック" pitchFamily="34" charset="-128"/>
              </a:rPr>
              <a:t>REMEMBER:</a:t>
            </a:r>
          </a:p>
          <a:p>
            <a:pPr eaLnBrk="1" hangingPunct="1"/>
            <a:endParaRPr lang="en-US" altLang="en-US" sz="1000" dirty="0">
              <a:ea typeface="ＭＳ Ｐゴシック" pitchFamily="34" charset="-128"/>
            </a:endParaRPr>
          </a:p>
          <a:p>
            <a:pPr eaLnBrk="1" hangingPunct="1"/>
            <a:r>
              <a:rPr lang="en-US" altLang="en-US" dirty="0">
                <a:ea typeface="ＭＳ Ｐゴシック" pitchFamily="34" charset="-128"/>
              </a:rPr>
              <a:t>When you key the microphone on your radio “The Whole World is Listening!”</a:t>
            </a:r>
          </a:p>
          <a:p>
            <a:pPr eaLnBrk="1" hangingPunct="1"/>
            <a:endParaRPr lang="en-US" altLang="en-US" sz="1000" dirty="0">
              <a:ea typeface="ＭＳ Ｐゴシック" pitchFamily="34" charset="-128"/>
            </a:endParaRPr>
          </a:p>
          <a:p>
            <a:pPr eaLnBrk="1" hangingPunct="1"/>
            <a:r>
              <a:rPr lang="en-US" altLang="en-US" dirty="0">
                <a:ea typeface="ＭＳ Ｐゴシック" pitchFamily="34" charset="-128"/>
              </a:rPr>
              <a:t>Always listen before transmitting and be sure you are on the correct channel (frequency) and no one else is </a:t>
            </a:r>
            <a:r>
              <a:rPr lang="en-US" altLang="en-US" dirty="0" err="1">
                <a:ea typeface="ＭＳ Ｐゴシック" pitchFamily="34" charset="-128"/>
              </a:rPr>
              <a:t>talkin</a:t>
            </a:r>
            <a:endParaRPr lang="en-US" altLang="en-US" dirty="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19</a:t>
            </a:fld>
            <a:endParaRPr lang="en-US" altLang="en-US" sz="1400" b="1" dirty="0">
              <a:solidFill>
                <a:srgbClr val="000099"/>
              </a:solidFill>
            </a:endParaRPr>
          </a:p>
        </p:txBody>
      </p:sp>
    </p:spTree>
    <p:extLst>
      <p:ext uri="{BB962C8B-B14F-4D97-AF65-F5344CB8AC3E}">
        <p14:creationId xmlns:p14="http://schemas.microsoft.com/office/powerpoint/2010/main" val="1209594940"/>
      </p:ext>
    </p:extLst>
  </p:cSld>
  <p:clrMapOvr>
    <a:masterClrMapping/>
  </p:clrMapOvr>
  <p:transition>
    <p:cover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0555-83BE-4A11-B32C-D529CCBF968F}"/>
              </a:ext>
            </a:extLst>
          </p:cNvPr>
          <p:cNvSpPr>
            <a:spLocks noGrp="1"/>
          </p:cNvSpPr>
          <p:nvPr>
            <p:ph type="title"/>
          </p:nvPr>
        </p:nvSpPr>
        <p:spPr>
          <a:xfrm>
            <a:off x="1422400" y="1"/>
            <a:ext cx="10160000" cy="1143000"/>
          </a:xfrm>
        </p:spPr>
        <p:txBody>
          <a:bodyPr/>
          <a:lstStyle/>
          <a:p>
            <a:pPr algn="ctr"/>
            <a:r>
              <a:rPr lang="en-US" sz="4000" dirty="0"/>
              <a:t>Auxiliary Telecommunications</a:t>
            </a:r>
          </a:p>
        </p:txBody>
      </p:sp>
      <p:sp>
        <p:nvSpPr>
          <p:cNvPr id="4" name="Footer Placeholder 3">
            <a:extLst>
              <a:ext uri="{FF2B5EF4-FFF2-40B4-BE49-F238E27FC236}">
                <a16:creationId xmlns:a16="http://schemas.microsoft.com/office/drawing/2014/main" id="{AA4270AE-9AB4-44A5-AACE-381E3BA42872}"/>
              </a:ext>
            </a:extLst>
          </p:cNvPr>
          <p:cNvSpPr>
            <a:spLocks noGrp="1"/>
          </p:cNvSpPr>
          <p:nvPr>
            <p:ph type="ftr" sz="quarter" idx="10"/>
          </p:nvPr>
        </p:nvSpPr>
        <p:spPr/>
        <p:txBody>
          <a:bodyPr/>
          <a:lstStyle/>
          <a:p>
            <a:pPr>
              <a:defRPr/>
            </a:pPr>
            <a:r>
              <a:rPr lang="en-US" altLang="en-US" b="1" dirty="0"/>
              <a:t>2020 Telecommunications Workshop Response Directorate</a:t>
            </a:r>
          </a:p>
        </p:txBody>
      </p:sp>
      <p:pic>
        <p:nvPicPr>
          <p:cNvPr id="6" name="Content Placeholder 5">
            <a:extLst>
              <a:ext uri="{FF2B5EF4-FFF2-40B4-BE49-F238E27FC236}">
                <a16:creationId xmlns:a16="http://schemas.microsoft.com/office/drawing/2014/main" id="{866F0EAA-89DE-4D75-A869-CF45E1C9689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2002" y="1482004"/>
            <a:ext cx="5092843" cy="4430423"/>
          </a:xfrm>
          <a:prstGeom prst="rect">
            <a:avLst/>
          </a:prstGeom>
          <a:noFill/>
          <a:ln>
            <a:noFill/>
          </a:ln>
        </p:spPr>
      </p:pic>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a:t>
            </a:fld>
            <a:endParaRPr lang="en-US" altLang="en-US" sz="1400" b="1" dirty="0">
              <a:solidFill>
                <a:srgbClr val="000099"/>
              </a:solidFill>
            </a:endParaRPr>
          </a:p>
        </p:txBody>
      </p:sp>
    </p:spTree>
    <p:extLst>
      <p:ext uri="{BB962C8B-B14F-4D97-AF65-F5344CB8AC3E}">
        <p14:creationId xmlns:p14="http://schemas.microsoft.com/office/powerpoint/2010/main" val="4130576712"/>
      </p:ext>
    </p:extLst>
  </p:cSld>
  <p:clrMapOvr>
    <a:masterClrMapping/>
  </p:clrMapOvr>
  <p:transition>
    <p:cover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p:txBody>
          <a:bodyPr/>
          <a:lstStyle/>
          <a:p>
            <a:pPr eaLnBrk="1" hangingPunct="1">
              <a:defRPr/>
            </a:pPr>
            <a:br>
              <a:rPr lang="en-US" altLang="en-US" dirty="0"/>
            </a:br>
            <a:br>
              <a:rPr lang="en-US" altLang="en-US" dirty="0"/>
            </a:br>
            <a:r>
              <a:rPr lang="en-US" altLang="en-US" sz="3600" dirty="0"/>
              <a:t>VHF Communications</a:t>
            </a:r>
            <a:br>
              <a:rPr lang="en-US" altLang="en-US" dirty="0"/>
            </a:br>
            <a:br>
              <a:rPr lang="en-US" altLang="en-US" dirty="0">
                <a:solidFill>
                  <a:schemeClr val="tx2"/>
                </a:solidFill>
              </a:rPr>
            </a:br>
            <a:endParaRPr lang="en-US" altLang="en-US" dirty="0"/>
          </a:p>
        </p:txBody>
      </p:sp>
      <p:sp>
        <p:nvSpPr>
          <p:cNvPr id="27650" name="Content Placeholder 6"/>
          <p:cNvSpPr>
            <a:spLocks noGrp="1"/>
          </p:cNvSpPr>
          <p:nvPr>
            <p:ph idx="1"/>
          </p:nvPr>
        </p:nvSpPr>
        <p:spPr>
          <a:xfrm>
            <a:off x="711200" y="1524000"/>
            <a:ext cx="10871200" cy="4419600"/>
          </a:xfrm>
        </p:spPr>
        <p:txBody>
          <a:bodyPr/>
          <a:lstStyle/>
          <a:p>
            <a:pPr eaLnBrk="1" hangingPunct="1"/>
            <a:r>
              <a:rPr lang="en-US" altLang="en-US" dirty="0">
                <a:ea typeface="ＭＳ Ｐゴシック" pitchFamily="34" charset="-128"/>
              </a:rPr>
              <a:t>7  CG Auxiliary narrow band VHF frequencies are available for our use on narrow band radios with maximum allowed output power of  50 watts</a:t>
            </a:r>
          </a:p>
          <a:p>
            <a:pPr eaLnBrk="1" hangingPunct="1"/>
            <a:r>
              <a:rPr lang="en-US" altLang="en-US" dirty="0">
                <a:ea typeface="ＭＳ Ｐゴシック" pitchFamily="34" charset="-128"/>
              </a:rPr>
              <a:t>VHF repeaters are allowed an output power of 100 watts</a:t>
            </a:r>
          </a:p>
          <a:p>
            <a:pPr eaLnBrk="1" hangingPunct="1"/>
            <a:r>
              <a:rPr lang="en-US" altLang="en-US" dirty="0">
                <a:ea typeface="ＭＳ Ｐゴシック" pitchFamily="34" charset="-128"/>
              </a:rPr>
              <a:t>Maximum output power on channels in the Marine band is 25 watts</a:t>
            </a:r>
          </a:p>
          <a:p>
            <a:pPr eaLnBrk="1" hangingPunct="1"/>
            <a:r>
              <a:rPr lang="en-US" altLang="en-US" dirty="0">
                <a:ea typeface="ＭＳ Ｐゴシック" pitchFamily="34" charset="-128"/>
              </a:rPr>
              <a:t>No power amplifiers allowed on VHF radios</a:t>
            </a:r>
          </a:p>
          <a:p>
            <a:pPr eaLnBrk="1" hangingPunct="1"/>
            <a:endParaRPr lang="en-US" altLang="en-US" dirty="0">
              <a:ea typeface="ＭＳ Ｐゴシック" pitchFamily="34" charset="-128"/>
            </a:endParaRPr>
          </a:p>
          <a:p>
            <a:pPr algn="ctr" eaLnBrk="1" hangingPunct="1"/>
            <a:endParaRPr lang="en-US" altLang="en-US" sz="2800" dirty="0">
              <a:ea typeface="ＭＳ Ｐゴシック" pitchFamily="34" charset="-128"/>
            </a:endParaRPr>
          </a:p>
        </p:txBody>
      </p:sp>
      <p:sp>
        <p:nvSpPr>
          <p:cNvPr id="2765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7"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20</a:t>
            </a:fld>
            <a:endParaRPr lang="en-US" altLang="en-US" sz="1400" b="1" dirty="0">
              <a:solidFill>
                <a:srgbClr val="000099"/>
              </a:solidFill>
            </a:endParaRPr>
          </a:p>
        </p:txBody>
      </p:sp>
    </p:spTree>
    <p:extLst>
      <p:ext uri="{BB962C8B-B14F-4D97-AF65-F5344CB8AC3E}">
        <p14:creationId xmlns:p14="http://schemas.microsoft.com/office/powerpoint/2010/main" val="270303069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64" y="152400"/>
            <a:ext cx="10972800" cy="1055688"/>
          </a:xfrm>
        </p:spPr>
        <p:txBody>
          <a:bodyPr/>
          <a:lstStyle/>
          <a:p>
            <a:pPr eaLnBrk="1" hangingPunct="1">
              <a:defRPr/>
            </a:pPr>
            <a:r>
              <a:rPr lang="en-US" altLang="en-US" sz="3600" dirty="0"/>
              <a:t>VHF Communications (Cont.)</a:t>
            </a:r>
            <a:endParaRPr lang="en-US" sz="3600" dirty="0"/>
          </a:p>
        </p:txBody>
      </p:sp>
      <p:sp>
        <p:nvSpPr>
          <p:cNvPr id="29698" name="Content Placeholder 2"/>
          <p:cNvSpPr>
            <a:spLocks noGrp="1"/>
          </p:cNvSpPr>
          <p:nvPr>
            <p:ph idx="1"/>
          </p:nvPr>
        </p:nvSpPr>
        <p:spPr>
          <a:xfrm>
            <a:off x="711200" y="1600203"/>
            <a:ext cx="10871200" cy="4525963"/>
          </a:xfrm>
        </p:spPr>
        <p:txBody>
          <a:bodyPr/>
          <a:lstStyle/>
          <a:p>
            <a:pPr eaLnBrk="1" hangingPunct="1"/>
            <a:r>
              <a:rPr lang="en-US" altLang="en-US" dirty="0">
                <a:ea typeface="ＭＳ Ｐゴシック" pitchFamily="34" charset="-128"/>
              </a:rPr>
              <a:t>RDF (Radio Direction Finding) stations are authorized</a:t>
            </a:r>
          </a:p>
          <a:p>
            <a:pPr eaLnBrk="1" hangingPunct="1">
              <a:spcBef>
                <a:spcPts val="1224"/>
              </a:spcBef>
            </a:pPr>
            <a:r>
              <a:rPr lang="en-US" altLang="en-US" dirty="0">
                <a:solidFill>
                  <a:schemeClr val="tx2"/>
                </a:solidFill>
                <a:ea typeface="ＭＳ Ｐゴシック" pitchFamily="34" charset="-128"/>
              </a:rPr>
              <a:t>VHF handheld marine radios </a:t>
            </a:r>
            <a:r>
              <a:rPr lang="en-US" altLang="en-US" b="1" i="1" dirty="0">
                <a:solidFill>
                  <a:schemeClr val="tx2"/>
                </a:solidFill>
                <a:ea typeface="ＭＳ Ｐゴシック" pitchFamily="34" charset="-128"/>
              </a:rPr>
              <a:t>MAY</a:t>
            </a:r>
            <a:r>
              <a:rPr lang="en-US" altLang="en-US" dirty="0">
                <a:solidFill>
                  <a:schemeClr val="tx2"/>
                </a:solidFill>
                <a:ea typeface="ＭＳ Ｐゴシック" pitchFamily="34" charset="-128"/>
              </a:rPr>
              <a:t> be accepted as mobile facilities in special cases</a:t>
            </a:r>
          </a:p>
          <a:p>
            <a:pPr eaLnBrk="1" hangingPunct="1"/>
            <a:r>
              <a:rPr lang="en-US" altLang="en-US" dirty="0">
                <a:solidFill>
                  <a:schemeClr val="tx2"/>
                </a:solidFill>
                <a:ea typeface="ＭＳ Ｐゴシック" pitchFamily="34" charset="-128"/>
              </a:rPr>
              <a:t>APRS (</a:t>
            </a:r>
            <a:r>
              <a:rPr lang="en-US" dirty="0"/>
              <a:t>Automatic Packet Reporting System) </a:t>
            </a:r>
            <a:r>
              <a:rPr lang="en-US" altLang="en-US" dirty="0">
                <a:solidFill>
                  <a:schemeClr val="tx2"/>
                </a:solidFill>
                <a:ea typeface="ＭＳ Ｐゴシック" pitchFamily="34" charset="-128"/>
              </a:rPr>
              <a:t>is not authorized</a:t>
            </a:r>
          </a:p>
          <a:p>
            <a:pPr eaLnBrk="1" hangingPunct="1"/>
            <a:r>
              <a:rPr lang="en-US" altLang="en-US" dirty="0">
                <a:solidFill>
                  <a:schemeClr val="tx2"/>
                </a:solidFill>
                <a:ea typeface="ＭＳ Ｐゴシック" pitchFamily="34" charset="-128"/>
              </a:rPr>
              <a:t>MMSI (</a:t>
            </a:r>
            <a:r>
              <a:rPr lang="en-US" dirty="0"/>
              <a:t>Maritime Mobile Service Identity) </a:t>
            </a:r>
            <a:r>
              <a:rPr lang="en-US" altLang="en-US" dirty="0">
                <a:solidFill>
                  <a:schemeClr val="tx2"/>
                </a:solidFill>
                <a:ea typeface="ＭＳ Ｐゴシック" pitchFamily="34" charset="-128"/>
              </a:rPr>
              <a:t> numbers are not authorized for Auxiliary aircraft</a:t>
            </a:r>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2970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21</a:t>
            </a:fld>
            <a:endParaRPr lang="en-US" altLang="en-US" sz="1400" b="1" dirty="0">
              <a:solidFill>
                <a:srgbClr val="000099"/>
              </a:solidFill>
            </a:endParaRPr>
          </a:p>
        </p:txBody>
      </p:sp>
    </p:spTree>
    <p:extLst>
      <p:ext uri="{BB962C8B-B14F-4D97-AF65-F5344CB8AC3E}">
        <p14:creationId xmlns:p14="http://schemas.microsoft.com/office/powerpoint/2010/main" val="647846403"/>
      </p:ext>
    </p:extLst>
  </p:cSld>
  <p:clrMapOvr>
    <a:masterClrMapping/>
  </p:clrMapOvr>
  <p:transition>
    <p:cover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itle 1"/>
          <p:cNvSpPr>
            <a:spLocks noGrp="1"/>
          </p:cNvSpPr>
          <p:nvPr>
            <p:ph type="title"/>
          </p:nvPr>
        </p:nvSpPr>
        <p:spPr/>
        <p:txBody>
          <a:bodyPr/>
          <a:lstStyle/>
          <a:p>
            <a:pPr eaLnBrk="1" hangingPunct="1">
              <a:defRPr/>
            </a:pPr>
            <a:r>
              <a:rPr lang="en-US" altLang="en-US" sz="3600" dirty="0"/>
              <a:t>VHF REPEATERS</a:t>
            </a:r>
          </a:p>
        </p:txBody>
      </p:sp>
      <p:sp>
        <p:nvSpPr>
          <p:cNvPr id="2" name="Content Placeholder 1"/>
          <p:cNvSpPr>
            <a:spLocks noGrp="1"/>
          </p:cNvSpPr>
          <p:nvPr>
            <p:ph idx="1"/>
          </p:nvPr>
        </p:nvSpPr>
        <p:spPr>
          <a:xfrm>
            <a:off x="711200" y="1447800"/>
            <a:ext cx="10871200" cy="4678363"/>
          </a:xfrm>
        </p:spPr>
        <p:txBody>
          <a:bodyPr/>
          <a:lstStyle/>
          <a:p>
            <a:pPr marL="0" indent="0" eaLnBrk="1" hangingPunct="1">
              <a:buFontTx/>
              <a:buNone/>
              <a:defRPr/>
            </a:pPr>
            <a:r>
              <a:rPr lang="en-US" dirty="0"/>
              <a:t>There are 56 Auxiliary VHF repeaters currently throughout the United States, most of which share common input/output frequencies, with varied CTCSS tone access. Most are unit owned </a:t>
            </a:r>
          </a:p>
          <a:p>
            <a:pPr eaLnBrk="1" hangingPunct="1">
              <a:defRPr/>
            </a:pPr>
            <a:r>
              <a:rPr lang="en-US" sz="2400" dirty="0"/>
              <a:t>Repeater requests (CG Form 6086) must be reviewed by CG Office of Spectrum Management before construction or implementation</a:t>
            </a:r>
          </a:p>
          <a:p>
            <a:pPr eaLnBrk="1" hangingPunct="1">
              <a:defRPr/>
            </a:pPr>
            <a:r>
              <a:rPr lang="en-US" sz="2400" dirty="0"/>
              <a:t>Maximum output power of 100 watts</a:t>
            </a:r>
          </a:p>
          <a:p>
            <a:pPr eaLnBrk="1" hangingPunct="1">
              <a:defRPr/>
            </a:pPr>
            <a:r>
              <a:rPr lang="en-US" sz="2400" dirty="0"/>
              <a:t>Narrowband only</a:t>
            </a:r>
          </a:p>
          <a:p>
            <a:pPr eaLnBrk="1" hangingPunct="1">
              <a:defRPr/>
            </a:pPr>
            <a:r>
              <a:rPr lang="en-US" sz="2400" dirty="0"/>
              <a:t>7 possible frequencies</a:t>
            </a:r>
          </a:p>
          <a:p>
            <a:pPr eaLnBrk="1" hangingPunct="1">
              <a:defRPr/>
            </a:pPr>
            <a:endParaRPr lang="en-US" dirty="0"/>
          </a:p>
          <a:p>
            <a:pPr eaLnBrk="1" hangingPunct="1">
              <a:defRPr/>
            </a:pPr>
            <a:endParaRPr lang="en-US" dirty="0"/>
          </a:p>
        </p:txBody>
      </p:sp>
      <p:sp>
        <p:nvSpPr>
          <p:cNvPr id="3" name="Footer Placeholder 2"/>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22</a:t>
            </a:fld>
            <a:endParaRPr lang="en-US" altLang="en-US" sz="1400" b="1" dirty="0">
              <a:solidFill>
                <a:srgbClr val="000099"/>
              </a:solidFill>
            </a:endParaRPr>
          </a:p>
        </p:txBody>
      </p:sp>
    </p:spTree>
    <p:extLst>
      <p:ext uri="{BB962C8B-B14F-4D97-AF65-F5344CB8AC3E}">
        <p14:creationId xmlns:p14="http://schemas.microsoft.com/office/powerpoint/2010/main" val="1893564476"/>
      </p:ext>
    </p:extLst>
  </p:cSld>
  <p:clrMapOvr>
    <a:masterClrMapping/>
  </p:clrMapOvr>
  <p:transition>
    <p:cover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p:txBody>
          <a:bodyPr/>
          <a:lstStyle/>
          <a:p>
            <a:pPr eaLnBrk="1" hangingPunct="1">
              <a:defRPr/>
            </a:pPr>
            <a:r>
              <a:rPr lang="en-US" altLang="en-US" sz="3600" dirty="0"/>
              <a:t>HF Communications</a:t>
            </a:r>
          </a:p>
        </p:txBody>
      </p:sp>
      <p:sp>
        <p:nvSpPr>
          <p:cNvPr id="27650" name="Content Placeholder 2"/>
          <p:cNvSpPr>
            <a:spLocks noGrp="1"/>
          </p:cNvSpPr>
          <p:nvPr>
            <p:ph idx="1"/>
          </p:nvPr>
        </p:nvSpPr>
        <p:spPr>
          <a:xfrm>
            <a:off x="446809" y="1447800"/>
            <a:ext cx="11284527" cy="4678363"/>
          </a:xfrm>
        </p:spPr>
        <p:txBody>
          <a:bodyPr/>
          <a:lstStyle/>
          <a:p>
            <a:pPr eaLnBrk="1" hangingPunct="1">
              <a:defRPr/>
            </a:pPr>
            <a:r>
              <a:rPr lang="en-US" altLang="en-US" dirty="0">
                <a:ea typeface="ＭＳ Ｐゴシック" pitchFamily="34" charset="-128"/>
              </a:rPr>
              <a:t>HF serves as a platform for other missions</a:t>
            </a:r>
            <a:r>
              <a:rPr lang="en-US" altLang="en-US" sz="2800" dirty="0">
                <a:ea typeface="ＭＳ Ｐゴシック" pitchFamily="34" charset="-128"/>
              </a:rPr>
              <a:t>: </a:t>
            </a:r>
          </a:p>
          <a:p>
            <a:pPr lvl="1" eaLnBrk="1" hangingPunct="1">
              <a:defRPr/>
            </a:pPr>
            <a:r>
              <a:rPr lang="en-US" altLang="en-US" sz="2300" b="1" dirty="0">
                <a:ea typeface="ＭＳ Ｐゴシック" pitchFamily="34" charset="-128"/>
              </a:rPr>
              <a:t>AUXMON</a:t>
            </a:r>
            <a:r>
              <a:rPr lang="en-US" altLang="en-US" sz="2300" dirty="0">
                <a:ea typeface="ＭＳ Ｐゴシック" pitchFamily="34" charset="-128"/>
              </a:rPr>
              <a:t> (Auxiliary </a:t>
            </a:r>
            <a:r>
              <a:rPr lang="en-US" altLang="en-US" sz="2300" b="1" i="1" dirty="0">
                <a:ea typeface="ＭＳ Ｐゴシック" pitchFamily="34" charset="-128"/>
              </a:rPr>
              <a:t>Monitoring</a:t>
            </a:r>
            <a:r>
              <a:rPr lang="en-US" altLang="en-US" sz="2300" dirty="0">
                <a:ea typeface="ＭＳ Ｐゴシック" pitchFamily="34" charset="-128"/>
              </a:rPr>
              <a:t> Mission) A quality control program for Coast Guard broadcasts</a:t>
            </a:r>
          </a:p>
          <a:p>
            <a:pPr marL="0" indent="0" eaLnBrk="1" hangingPunct="1">
              <a:buFontTx/>
              <a:buNone/>
              <a:defRPr/>
            </a:pPr>
            <a:r>
              <a:rPr lang="en-US" altLang="en-US" sz="800" b="1" dirty="0">
                <a:solidFill>
                  <a:srgbClr val="FF0000"/>
                </a:solidFill>
                <a:ea typeface="ＭＳ Ｐゴシック" pitchFamily="34" charset="-128"/>
              </a:rPr>
              <a:t>        </a:t>
            </a:r>
          </a:p>
          <a:p>
            <a:pPr lvl="1" eaLnBrk="1" hangingPunct="1">
              <a:defRPr/>
            </a:pPr>
            <a:r>
              <a:rPr lang="en-US" altLang="en-US" b="1" dirty="0">
                <a:solidFill>
                  <a:srgbClr val="FF0000"/>
                </a:solidFill>
                <a:ea typeface="ＭＳ Ｐゴシック" pitchFamily="34" charset="-128"/>
              </a:rPr>
              <a:t>AUGCOM </a:t>
            </a:r>
            <a:r>
              <a:rPr lang="en-US" altLang="en-US" dirty="0">
                <a:solidFill>
                  <a:srgbClr val="FF0000"/>
                </a:solidFill>
                <a:ea typeface="ＭＳ Ｐゴシック" pitchFamily="34" charset="-128"/>
              </a:rPr>
              <a:t>GMDSS </a:t>
            </a:r>
            <a:r>
              <a:rPr lang="en-US" altLang="en-US" i="1" dirty="0">
                <a:ln w="0"/>
                <a:solidFill>
                  <a:srgbClr val="FF0000"/>
                </a:solidFill>
                <a:ea typeface="ＭＳ Ｐゴシック" pitchFamily="34" charset="-128"/>
              </a:rPr>
              <a:t>monitoring</a:t>
            </a:r>
            <a:r>
              <a:rPr lang="en-US" altLang="en-US" dirty="0">
                <a:solidFill>
                  <a:srgbClr val="FF0000"/>
                </a:solidFill>
                <a:ea typeface="ＭＳ Ｐゴシック" pitchFamily="34" charset="-128"/>
              </a:rPr>
              <a:t> for digital and SSB voice distress calls (replaces the old SSB voice distress calls) </a:t>
            </a:r>
            <a:r>
              <a:rPr lang="en-US" altLang="en-US" sz="2300" dirty="0">
                <a:solidFill>
                  <a:srgbClr val="FF0000"/>
                </a:solidFill>
                <a:ea typeface="ＭＳ Ｐゴシック" pitchFamily="34" charset="-128"/>
                <a:hlinkClick r:id="rId3"/>
              </a:rPr>
              <a:t>http://rdept.cgaux.org/documents/Comms/AUGCOM/AUGCOM%20Mission%20Final%20to%20BSX%202016_PDF.pdf</a:t>
            </a:r>
            <a:endParaRPr lang="en-US" altLang="en-US" sz="2300" dirty="0">
              <a:solidFill>
                <a:srgbClr val="FF0000"/>
              </a:solidFill>
              <a:ea typeface="ＭＳ Ｐゴシック" pitchFamily="34" charset="-128"/>
            </a:endParaRPr>
          </a:p>
          <a:p>
            <a:pPr marL="0" indent="0" eaLnBrk="1" hangingPunct="1">
              <a:buFontTx/>
              <a:buNone/>
              <a:defRPr/>
            </a:pPr>
            <a:endParaRPr lang="en-US" altLang="en-US" sz="800" dirty="0">
              <a:solidFill>
                <a:srgbClr val="FF0000"/>
              </a:solidFill>
              <a:ea typeface="ＭＳ Ｐゴシック" pitchFamily="34" charset="-128"/>
            </a:endParaRPr>
          </a:p>
          <a:p>
            <a:pPr lvl="1" eaLnBrk="1" hangingPunct="1">
              <a:defRPr/>
            </a:pPr>
            <a:r>
              <a:rPr lang="en-US" altLang="en-US" b="1" dirty="0">
                <a:ea typeface="ＭＳ Ｐゴシック" pitchFamily="34" charset="-128"/>
              </a:rPr>
              <a:t>SHARES</a:t>
            </a:r>
            <a:r>
              <a:rPr lang="en-US" altLang="en-US" dirty="0">
                <a:ea typeface="ＭＳ Ｐゴシック" pitchFamily="34" charset="-128"/>
              </a:rPr>
              <a:t> – A  DHS administered radio program coordinating a voluntary network of government, industry, and disaster response agency HF radio stations used for emergency  communications</a:t>
            </a:r>
          </a:p>
          <a:p>
            <a:pPr eaLnBrk="1" hangingPunct="1">
              <a:buFontTx/>
              <a:buNone/>
              <a:defRPr/>
            </a:pPr>
            <a:endParaRPr lang="en-US" altLang="en-US" sz="1600" dirty="0">
              <a:ea typeface="ＭＳ Ｐゴシック" pitchFamily="34" charset="-128"/>
            </a:endParaRPr>
          </a:p>
          <a:p>
            <a:pPr eaLnBrk="1" hangingPunct="1">
              <a:defRPr/>
            </a:pPr>
            <a:endParaRPr lang="en-US" altLang="en-US" sz="1600" dirty="0">
              <a:ea typeface="ＭＳ Ｐゴシック" pitchFamily="34" charset="-128"/>
            </a:endParaRPr>
          </a:p>
        </p:txBody>
      </p:sp>
      <p:sp>
        <p:nvSpPr>
          <p:cNvPr id="3379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23</a:t>
            </a:fld>
            <a:endParaRPr lang="en-US" altLang="en-US" sz="1400" b="1" dirty="0">
              <a:solidFill>
                <a:srgbClr val="000099"/>
              </a:solidFill>
            </a:endParaRPr>
          </a:p>
        </p:txBody>
      </p:sp>
    </p:spTree>
    <p:extLst>
      <p:ext uri="{BB962C8B-B14F-4D97-AF65-F5344CB8AC3E}">
        <p14:creationId xmlns:p14="http://schemas.microsoft.com/office/powerpoint/2010/main" val="60846682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Title 1"/>
          <p:cNvSpPr>
            <a:spLocks noGrp="1"/>
          </p:cNvSpPr>
          <p:nvPr>
            <p:ph type="title"/>
          </p:nvPr>
        </p:nvSpPr>
        <p:spPr>
          <a:xfrm>
            <a:off x="609600" y="163516"/>
            <a:ext cx="10972800" cy="979487"/>
          </a:xfrm>
        </p:spPr>
        <p:txBody>
          <a:bodyPr/>
          <a:lstStyle/>
          <a:p>
            <a:pPr eaLnBrk="1" hangingPunct="1">
              <a:defRPr/>
            </a:pPr>
            <a:r>
              <a:rPr lang="en-US" altLang="en-US" sz="3600" dirty="0"/>
              <a:t>HF Communications </a:t>
            </a:r>
            <a:r>
              <a:rPr lang="en-US" altLang="en-US" sz="3200" dirty="0"/>
              <a:t>(con’t)</a:t>
            </a:r>
          </a:p>
        </p:txBody>
      </p:sp>
      <p:sp>
        <p:nvSpPr>
          <p:cNvPr id="34818" name="Content Placeholder 2"/>
          <p:cNvSpPr>
            <a:spLocks noGrp="1"/>
          </p:cNvSpPr>
          <p:nvPr>
            <p:ph idx="1"/>
          </p:nvPr>
        </p:nvSpPr>
        <p:spPr>
          <a:xfrm>
            <a:off x="609600" y="1447800"/>
            <a:ext cx="10972800" cy="4678363"/>
          </a:xfrm>
        </p:spPr>
        <p:txBody>
          <a:bodyPr/>
          <a:lstStyle/>
          <a:p>
            <a:pPr lvl="1" eaLnBrk="1" hangingPunct="1"/>
            <a:r>
              <a:rPr lang="en-US" altLang="en-US" dirty="0">
                <a:ea typeface="ＭＳ Ｐゴシック" pitchFamily="34" charset="-128"/>
              </a:rPr>
              <a:t>Maximum power output 1000 watts on HF radios</a:t>
            </a:r>
          </a:p>
          <a:p>
            <a:pPr lvl="1" eaLnBrk="1" hangingPunct="1"/>
            <a:r>
              <a:rPr lang="en-US" altLang="en-US" dirty="0">
                <a:ea typeface="ＭＳ Ｐゴシック" pitchFamily="34" charset="-128"/>
              </a:rPr>
              <a:t>Usable for Auxiliary HF radio Nets</a:t>
            </a:r>
          </a:p>
          <a:p>
            <a:pPr lvl="1" eaLnBrk="1" hangingPunct="1"/>
            <a:r>
              <a:rPr lang="en-US" altLang="en-US" dirty="0">
                <a:ea typeface="ＭＳ Ｐゴシック" pitchFamily="34" charset="-128"/>
              </a:rPr>
              <a:t>41 frequencies 2-23 MHz are available</a:t>
            </a:r>
          </a:p>
          <a:p>
            <a:pPr lvl="1" eaLnBrk="1" hangingPunct="1"/>
            <a:r>
              <a:rPr lang="en-US" altLang="en-US" dirty="0">
                <a:ea typeface="ＭＳ Ｐゴシック" pitchFamily="34" charset="-128"/>
              </a:rPr>
              <a:t>Radios must be able to transmit outside of Amateur bands</a:t>
            </a:r>
          </a:p>
          <a:p>
            <a:pPr lvl="1" eaLnBrk="1" hangingPunct="1"/>
            <a:r>
              <a:rPr lang="en-US" altLang="en-US" dirty="0">
                <a:ea typeface="ＭＳ Ｐゴシック" pitchFamily="34" charset="-128"/>
              </a:rPr>
              <a:t>Accommodates digital modes</a:t>
            </a:r>
          </a:p>
          <a:p>
            <a:pPr lvl="1" eaLnBrk="1" hangingPunct="1"/>
            <a:r>
              <a:rPr lang="en-US" altLang="en-US" dirty="0">
                <a:ea typeface="ＭＳ Ｐゴシック" pitchFamily="34" charset="-128"/>
              </a:rPr>
              <a:t>Supports CG contingencies and SHARES</a:t>
            </a:r>
          </a:p>
          <a:p>
            <a:pPr eaLnBrk="1" hangingPunct="1"/>
            <a:r>
              <a:rPr lang="en-US" altLang="en-US" dirty="0">
                <a:ea typeface="ＭＳ Ｐゴシック" pitchFamily="34" charset="-128"/>
              </a:rPr>
              <a:t>Radios must meet NTIA standards</a:t>
            </a:r>
          </a:p>
          <a:p>
            <a:pPr eaLnBrk="1" hangingPunct="1">
              <a:buFontTx/>
              <a:buNone/>
            </a:pPr>
            <a:r>
              <a:rPr lang="en-US" altLang="en-US" sz="2400" dirty="0">
                <a:ea typeface="ＭＳ Ｐゴシック" pitchFamily="34" charset="-128"/>
              </a:rPr>
              <a:t>Reference:                              </a:t>
            </a:r>
            <a:r>
              <a:rPr lang="en-US" altLang="en-US" sz="2200" b="1" dirty="0">
                <a:ea typeface="ＭＳ Ｐゴシック" pitchFamily="34" charset="-128"/>
                <a:hlinkClick r:id="rId3"/>
              </a:rPr>
              <a:t>http://rdept.cgaux.org/documents/BeQualified/BecomingQualifiedAuxiliaryHighFrequencyProgram.pdf</a:t>
            </a:r>
            <a:endParaRPr lang="en-US" altLang="en-US" sz="2200" b="1" dirty="0">
              <a:ea typeface="ＭＳ Ｐゴシック" pitchFamily="34" charset="-128"/>
            </a:endParaRPr>
          </a:p>
          <a:p>
            <a:pPr eaLnBrk="1" hangingPunct="1">
              <a:buFontTx/>
              <a:buNone/>
            </a:pPr>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3482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24</a:t>
            </a:fld>
            <a:endParaRPr lang="en-US" altLang="en-US" sz="1400" b="1" dirty="0">
              <a:solidFill>
                <a:srgbClr val="000099"/>
              </a:solidFill>
            </a:endParaRPr>
          </a:p>
        </p:txBody>
      </p:sp>
    </p:spTree>
    <p:extLst>
      <p:ext uri="{BB962C8B-B14F-4D97-AF65-F5344CB8AC3E}">
        <p14:creationId xmlns:p14="http://schemas.microsoft.com/office/powerpoint/2010/main" val="223770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1"/>
          <p:cNvSpPr>
            <a:spLocks noGrp="1"/>
          </p:cNvSpPr>
          <p:nvPr>
            <p:ph type="title"/>
          </p:nvPr>
        </p:nvSpPr>
        <p:spPr>
          <a:xfrm>
            <a:off x="609600" y="163516"/>
            <a:ext cx="11074400" cy="1055687"/>
          </a:xfrm>
        </p:spPr>
        <p:txBody>
          <a:bodyPr/>
          <a:lstStyle/>
          <a:p>
            <a:pPr eaLnBrk="1" hangingPunct="1">
              <a:defRPr/>
            </a:pPr>
            <a:r>
              <a:rPr lang="en-US" altLang="en-US" sz="3600" dirty="0"/>
              <a:t>CG Station Radio Watchstanding</a:t>
            </a:r>
          </a:p>
        </p:txBody>
      </p:sp>
      <p:sp>
        <p:nvSpPr>
          <p:cNvPr id="37890" name="Content Placeholder 2"/>
          <p:cNvSpPr>
            <a:spLocks noGrp="1"/>
          </p:cNvSpPr>
          <p:nvPr>
            <p:ph idx="1"/>
          </p:nvPr>
        </p:nvSpPr>
        <p:spPr>
          <a:xfrm>
            <a:off x="711200" y="1447800"/>
            <a:ext cx="10871200" cy="4678363"/>
          </a:xfrm>
        </p:spPr>
        <p:txBody>
          <a:bodyPr/>
          <a:lstStyle/>
          <a:p>
            <a:pPr eaLnBrk="1" hangingPunct="1"/>
            <a:r>
              <a:rPr lang="en-US" altLang="en-US" dirty="0">
                <a:ea typeface="ＭＳ Ｐゴシック" pitchFamily="34" charset="-128"/>
              </a:rPr>
              <a:t>Auxiliary Watchstanders at a CG station must complete the same training as active duty CG watchstanders and stand a “board examination”</a:t>
            </a:r>
          </a:p>
          <a:p>
            <a:pPr lvl="1" eaLnBrk="1" hangingPunct="1"/>
            <a:r>
              <a:rPr lang="en-US" altLang="en-US" dirty="0">
                <a:ea typeface="ＭＳ Ｐゴシック" pitchFamily="34" charset="-128"/>
              </a:rPr>
              <a:t>They must have received, or applied for, DO security clearance prior to being certified as a CG Watchstander</a:t>
            </a:r>
          </a:p>
          <a:p>
            <a:pPr lvl="1" eaLnBrk="1" hangingPunct="1"/>
            <a:r>
              <a:rPr lang="en-US" altLang="en-US" dirty="0">
                <a:ea typeface="ＭＳ Ｐゴシック" pitchFamily="34" charset="-128"/>
              </a:rPr>
              <a:t>Watchstanders serve at the Station CO’s discretion</a:t>
            </a:r>
          </a:p>
          <a:p>
            <a:pPr eaLnBrk="1" hangingPunct="1"/>
            <a:r>
              <a:rPr lang="en-US" altLang="en-US" dirty="0">
                <a:ea typeface="ＭＳ Ｐゴシック" pitchFamily="34" charset="-128"/>
              </a:rPr>
              <a:t>AUXCOM or TCO/PQS are helpful and </a:t>
            </a:r>
            <a:r>
              <a:rPr lang="en-US" altLang="en-US" u="sng" dirty="0">
                <a:ea typeface="ＭＳ Ｐゴシック" pitchFamily="34" charset="-128"/>
              </a:rPr>
              <a:t>might</a:t>
            </a:r>
            <a:r>
              <a:rPr lang="en-US" altLang="en-US" dirty="0">
                <a:ea typeface="ＭＳ Ｐゴシック" pitchFamily="34" charset="-128"/>
              </a:rPr>
              <a:t> be required at the discretion of the station OIC</a:t>
            </a:r>
          </a:p>
          <a:p>
            <a:pPr eaLnBrk="1" hangingPunct="1">
              <a:buFontTx/>
              <a:buNone/>
            </a:pPr>
            <a:endParaRPr lang="en-US" altLang="en-US" sz="2400" dirty="0">
              <a:ea typeface="ＭＳ Ｐゴシック" pitchFamily="34" charset="-128"/>
            </a:endParaRPr>
          </a:p>
        </p:txBody>
      </p:sp>
      <p:sp>
        <p:nvSpPr>
          <p:cNvPr id="3789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25</a:t>
            </a:fld>
            <a:endParaRPr lang="en-US" altLang="en-US" sz="1400" b="1" dirty="0">
              <a:solidFill>
                <a:srgbClr val="000099"/>
              </a:solidFill>
            </a:endParaRPr>
          </a:p>
        </p:txBody>
      </p:sp>
    </p:spTree>
    <p:extLst>
      <p:ext uri="{BB962C8B-B14F-4D97-AF65-F5344CB8AC3E}">
        <p14:creationId xmlns:p14="http://schemas.microsoft.com/office/powerpoint/2010/main" val="4278751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516"/>
            <a:ext cx="10972800" cy="1360487"/>
          </a:xfrm>
        </p:spPr>
        <p:txBody>
          <a:bodyPr/>
          <a:lstStyle/>
          <a:p>
            <a:pPr eaLnBrk="1" hangingPunct="1">
              <a:defRPr/>
            </a:pPr>
            <a:r>
              <a:rPr lang="en-US" sz="3600" dirty="0"/>
              <a:t>Auxiliary  Station Watchstander</a:t>
            </a:r>
          </a:p>
        </p:txBody>
      </p:sp>
      <p:sp>
        <p:nvSpPr>
          <p:cNvPr id="38914" name="Content Placeholder 2"/>
          <p:cNvSpPr>
            <a:spLocks noGrp="1"/>
          </p:cNvSpPr>
          <p:nvPr>
            <p:ph idx="1"/>
          </p:nvPr>
        </p:nvSpPr>
        <p:spPr>
          <a:xfrm>
            <a:off x="711200" y="1600203"/>
            <a:ext cx="10871200" cy="4525963"/>
          </a:xfrm>
        </p:spPr>
        <p:txBody>
          <a:bodyPr/>
          <a:lstStyle/>
          <a:p>
            <a:pPr eaLnBrk="1" hangingPunct="1"/>
            <a:r>
              <a:rPr lang="en-US" altLang="en-US" dirty="0">
                <a:ea typeface="ＭＳ Ｐゴシック" pitchFamily="34" charset="-128"/>
              </a:rPr>
              <a:t>Watchstanders at an </a:t>
            </a:r>
            <a:r>
              <a:rPr lang="en-US" altLang="en-US" u="sng" dirty="0">
                <a:ea typeface="ＭＳ Ｐゴシック" pitchFamily="34" charset="-128"/>
              </a:rPr>
              <a:t>Auxiliary</a:t>
            </a:r>
            <a:r>
              <a:rPr lang="en-US" altLang="en-US" dirty="0">
                <a:ea typeface="ＭＳ Ｐゴシック" pitchFamily="34" charset="-128"/>
              </a:rPr>
              <a:t> Communications unit (ACU) must be certified as TCO or completed AUXCOM prior to  August 1, 2008 </a:t>
            </a:r>
          </a:p>
          <a:p>
            <a:pPr lvl="1" eaLnBrk="1" hangingPunct="1"/>
            <a:r>
              <a:rPr lang="en-US" altLang="en-US" dirty="0">
                <a:ea typeface="ＭＳ Ｐゴシック" pitchFamily="34" charset="-128"/>
              </a:rPr>
              <a:t>Must be TCO certified if the chief operator in a multiple-operator situation</a:t>
            </a:r>
            <a:endParaRPr lang="en-US" altLang="en-US" sz="2800" dirty="0">
              <a:ea typeface="ＭＳ Ｐゴシック" pitchFamily="34" charset="-128"/>
            </a:endParaRPr>
          </a:p>
          <a:p>
            <a:pPr lvl="1" eaLnBrk="1" hangingPunct="1"/>
            <a:r>
              <a:rPr lang="en-US" altLang="en-US" dirty="0">
                <a:ea typeface="ＭＳ Ｐゴシック" pitchFamily="34" charset="-128"/>
              </a:rPr>
              <a:t>Other requirements might be required, on a District to District basis</a:t>
            </a:r>
            <a:endParaRPr lang="en-US" altLang="en-US" sz="2800" dirty="0">
              <a:ea typeface="ＭＳ Ｐゴシック" pitchFamily="34" charset="-128"/>
            </a:endParaRPr>
          </a:p>
          <a:p>
            <a:pPr lvl="1" eaLnBrk="1" hangingPunct="1"/>
            <a:r>
              <a:rPr lang="en-US" altLang="en-US" dirty="0">
                <a:ea typeface="ＭＳ Ｐゴシック" pitchFamily="34" charset="-128"/>
              </a:rPr>
              <a:t>A radio watch requires that the station is actively manned and the operator is ready for intervention</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26</a:t>
            </a:fld>
            <a:endParaRPr lang="en-US" altLang="en-US" sz="1400" b="1" dirty="0">
              <a:solidFill>
                <a:srgbClr val="000099"/>
              </a:solidFill>
            </a:endParaRPr>
          </a:p>
        </p:txBody>
      </p:sp>
    </p:spTree>
    <p:extLst>
      <p:ext uri="{BB962C8B-B14F-4D97-AF65-F5344CB8AC3E}">
        <p14:creationId xmlns:p14="http://schemas.microsoft.com/office/powerpoint/2010/main" val="4023735432"/>
      </p:ext>
    </p:extLst>
  </p:cSld>
  <p:clrMapOvr>
    <a:masterClrMapping/>
  </p:clrMapOvr>
  <p:transition>
    <p:cover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a:spLocks noGrp="1"/>
          </p:cNvSpPr>
          <p:nvPr>
            <p:ph type="title"/>
          </p:nvPr>
        </p:nvSpPr>
        <p:spPr>
          <a:xfrm>
            <a:off x="609600" y="163516"/>
            <a:ext cx="10972800" cy="1055687"/>
          </a:xfrm>
        </p:spPr>
        <p:txBody>
          <a:bodyPr/>
          <a:lstStyle/>
          <a:p>
            <a:pPr eaLnBrk="1" hangingPunct="1">
              <a:defRPr/>
            </a:pPr>
            <a:r>
              <a:rPr lang="en-US" altLang="en-US" sz="3600" dirty="0"/>
              <a:t>SHARES (Shared Resources)</a:t>
            </a:r>
          </a:p>
        </p:txBody>
      </p:sp>
      <p:sp>
        <p:nvSpPr>
          <p:cNvPr id="3" name="Content Placeholder 2"/>
          <p:cNvSpPr>
            <a:spLocks noGrp="1"/>
          </p:cNvSpPr>
          <p:nvPr>
            <p:ph idx="1"/>
          </p:nvPr>
        </p:nvSpPr>
        <p:spPr>
          <a:xfrm>
            <a:off x="609600" y="1447803"/>
            <a:ext cx="11176000" cy="4797425"/>
          </a:xfrm>
        </p:spPr>
        <p:txBody>
          <a:bodyPr/>
          <a:lstStyle/>
          <a:p>
            <a:pPr eaLnBrk="1" hangingPunct="1">
              <a:defRPr/>
            </a:pPr>
            <a:r>
              <a:rPr lang="en-US" dirty="0"/>
              <a:t>Administered by DHS</a:t>
            </a:r>
          </a:p>
          <a:p>
            <a:pPr eaLnBrk="1" hangingPunct="1">
              <a:defRPr/>
            </a:pPr>
            <a:r>
              <a:rPr lang="en-US" dirty="0"/>
              <a:t>This program provides the Federal emergency response community with a single interagency emergency message handling and frequency spectrum management system </a:t>
            </a:r>
          </a:p>
          <a:p>
            <a:pPr eaLnBrk="1" hangingPunct="1">
              <a:defRPr/>
            </a:pPr>
            <a:r>
              <a:rPr lang="en-US" dirty="0"/>
              <a:t>SHARES promotes interoperability between </a:t>
            </a:r>
            <a:r>
              <a:rPr lang="en-US" u="sng" dirty="0"/>
              <a:t>HF</a:t>
            </a:r>
            <a:r>
              <a:rPr lang="en-US" dirty="0"/>
              <a:t> radio systems used by Federal departments and agencies and monitors applicable regulatory, procedural, and technical issues </a:t>
            </a:r>
          </a:p>
          <a:p>
            <a:pPr marL="0" indent="0" eaLnBrk="1" hangingPunct="1">
              <a:buFontTx/>
              <a:buNone/>
              <a:defRPr/>
            </a:pPr>
            <a:endParaRPr lang="en-US" sz="2000" dirty="0"/>
          </a:p>
        </p:txBody>
      </p:sp>
      <p:sp>
        <p:nvSpPr>
          <p:cNvPr id="39939" name="Rectangle 6"/>
          <p:cNvSpPr>
            <a:spLocks noGrp="1" noChangeArrowheads="1"/>
          </p:cNvSpPr>
          <p:nvPr>
            <p:ph type="sldNum" sz="quarter" idx="4294967295"/>
          </p:nvPr>
        </p:nvSpPr>
        <p:spPr>
          <a:xfrm>
            <a:off x="8737600" y="6245225"/>
            <a:ext cx="2844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fontAlgn="base">
              <a:spcBef>
                <a:spcPct val="0"/>
              </a:spcBef>
              <a:spcAft>
                <a:spcPct val="0"/>
              </a:spcAft>
            </a:pPr>
            <a:fld id="{08787801-D1A0-41B0-A709-741F8D27DE37}" type="slidenum">
              <a:rPr lang="en-US" altLang="en-US" sz="1400" b="1" smtClean="0">
                <a:solidFill>
                  <a:srgbClr val="000099"/>
                </a:solidFill>
              </a:rPr>
              <a:pPr fontAlgn="base">
                <a:spcBef>
                  <a:spcPct val="0"/>
                </a:spcBef>
                <a:spcAft>
                  <a:spcPct val="0"/>
                </a:spcAft>
              </a:pPr>
              <a:t>27</a:t>
            </a:fld>
            <a:endParaRPr lang="en-US" altLang="en-US" sz="1400" b="1" dirty="0">
              <a:solidFill>
                <a:srgbClr val="000099"/>
              </a:solidFill>
            </a:endParaRPr>
          </a:p>
        </p:txBody>
      </p:sp>
      <p:sp>
        <p:nvSpPr>
          <p:cNvPr id="3994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Tree>
    <p:extLst>
      <p:ext uri="{BB962C8B-B14F-4D97-AF65-F5344CB8AC3E}">
        <p14:creationId xmlns:p14="http://schemas.microsoft.com/office/powerpoint/2010/main" val="704020710"/>
      </p:ext>
    </p:extLst>
  </p:cSld>
  <p:clrMapOvr>
    <a:masterClrMapping/>
  </p:clrMapOvr>
  <p:transition>
    <p:cover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SHARES</a:t>
            </a:r>
            <a:r>
              <a:rPr lang="en-US" dirty="0"/>
              <a:t> </a:t>
            </a:r>
            <a:r>
              <a:rPr lang="en-US" sz="3200" dirty="0"/>
              <a:t>(Cont.)</a:t>
            </a:r>
          </a:p>
        </p:txBody>
      </p:sp>
      <p:sp>
        <p:nvSpPr>
          <p:cNvPr id="40962" name="Content Placeholder 2"/>
          <p:cNvSpPr>
            <a:spLocks noGrp="1"/>
          </p:cNvSpPr>
          <p:nvPr>
            <p:ph idx="1"/>
          </p:nvPr>
        </p:nvSpPr>
        <p:spPr>
          <a:xfrm>
            <a:off x="711200" y="1870364"/>
            <a:ext cx="10871200" cy="4255802"/>
          </a:xfrm>
        </p:spPr>
        <p:txBody>
          <a:bodyPr/>
          <a:lstStyle/>
          <a:p>
            <a:pPr lvl="1" eaLnBrk="1" hangingPunct="1"/>
            <a:r>
              <a:rPr lang="en-US" altLang="en-US" dirty="0">
                <a:ea typeface="ＭＳ Ｐゴシック" pitchFamily="34" charset="-128"/>
              </a:rPr>
              <a:t>To apply for SHARES membership only use the Auxiliary furnished application, Form 1, available only from DVC-RT </a:t>
            </a:r>
          </a:p>
          <a:p>
            <a:pPr lvl="1" eaLnBrk="1" hangingPunct="1"/>
            <a:r>
              <a:rPr lang="en-US" altLang="en-US" dirty="0">
                <a:ea typeface="ＭＳ Ｐゴシック" pitchFamily="34" charset="-128"/>
              </a:rPr>
              <a:t>Do not use SHARES furnished application</a:t>
            </a:r>
          </a:p>
          <a:p>
            <a:pPr lvl="1" eaLnBrk="1" hangingPunct="1"/>
            <a:r>
              <a:rPr lang="en-US" altLang="en-US" dirty="0">
                <a:ea typeface="ＭＳ Ｐゴシック" pitchFamily="34" charset="-128"/>
              </a:rPr>
              <a:t>Use Auxiliary HF call sign when logging into a SHARES net </a:t>
            </a:r>
          </a:p>
          <a:p>
            <a:pPr lvl="1" eaLnBrk="1" hangingPunct="1"/>
            <a:r>
              <a:rPr lang="en-US" altLang="en-US" dirty="0">
                <a:ea typeface="ＭＳ Ｐゴシック" pitchFamily="34" charset="-128"/>
              </a:rPr>
              <a:t>The DVC-RT acts as a facilitator of the application process</a:t>
            </a:r>
          </a:p>
          <a:p>
            <a:pPr lvl="1" eaLnBrk="1" hangingPunct="1"/>
            <a:r>
              <a:rPr lang="en-US" altLang="en-US" dirty="0">
                <a:ea typeface="ＭＳ Ｐゴシック" pitchFamily="34" charset="-128"/>
              </a:rPr>
              <a:t>See: </a:t>
            </a:r>
            <a:r>
              <a:rPr lang="en-US" altLang="en-US" b="1" dirty="0">
                <a:ea typeface="ＭＳ Ｐゴシック" pitchFamily="34" charset="-128"/>
                <a:hlinkClick r:id="rId3"/>
              </a:rPr>
              <a:t>http://www.dhs.gov/shares</a:t>
            </a:r>
            <a:endParaRPr lang="en-US" altLang="en-US" b="1" dirty="0">
              <a:ea typeface="ＭＳ Ｐゴシック" pitchFamily="34" charset="-128"/>
            </a:endParaRPr>
          </a:p>
        </p:txBody>
      </p:sp>
      <p:sp>
        <p:nvSpPr>
          <p:cNvPr id="4096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28</a:t>
            </a:fld>
            <a:endParaRPr lang="en-US" altLang="en-US" sz="1400" b="1" dirty="0">
              <a:solidFill>
                <a:srgbClr val="000099"/>
              </a:solidFill>
            </a:endParaRPr>
          </a:p>
        </p:txBody>
      </p:sp>
    </p:spTree>
    <p:extLst>
      <p:ext uri="{BB962C8B-B14F-4D97-AF65-F5344CB8AC3E}">
        <p14:creationId xmlns:p14="http://schemas.microsoft.com/office/powerpoint/2010/main" val="1333966672"/>
      </p:ext>
    </p:extLst>
  </p:cSld>
  <p:clrMapOvr>
    <a:masterClrMapping/>
  </p:clrMapOvr>
  <p:transition>
    <p:cover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AUXMON</a:t>
            </a:r>
            <a:endParaRPr lang="en-US" sz="3600" strike="dblStrike" dirty="0"/>
          </a:p>
        </p:txBody>
      </p:sp>
      <p:sp>
        <p:nvSpPr>
          <p:cNvPr id="43010" name="Content Placeholder 2"/>
          <p:cNvSpPr>
            <a:spLocks noGrp="1"/>
          </p:cNvSpPr>
          <p:nvPr>
            <p:ph idx="1"/>
          </p:nvPr>
        </p:nvSpPr>
        <p:spPr>
          <a:xfrm>
            <a:off x="609600" y="1447800"/>
            <a:ext cx="10972800" cy="4678363"/>
          </a:xfrm>
        </p:spPr>
        <p:txBody>
          <a:bodyPr/>
          <a:lstStyle/>
          <a:p>
            <a:pPr eaLnBrk="1" hangingPunct="1"/>
            <a:r>
              <a:rPr lang="en-US" altLang="en-US" dirty="0">
                <a:ea typeface="ＭＳ Ｐゴシック" pitchFamily="34" charset="-128"/>
              </a:rPr>
              <a:t>AUXMON stations monitor CG broadcasts to mariners on stations located on the East Coast, Gulf Coast and Pacific Coast</a:t>
            </a:r>
          </a:p>
          <a:p>
            <a:pPr eaLnBrk="1" hangingPunct="1"/>
            <a:r>
              <a:rPr lang="en-US" altLang="en-US" dirty="0">
                <a:ea typeface="ＭＳ Ｐゴシック" pitchFamily="34" charset="-128"/>
              </a:rPr>
              <a:t>The Coast Guard broadcasts are by voice, digital, and FAX, all on HF marine frequencies</a:t>
            </a:r>
          </a:p>
          <a:p>
            <a:pPr eaLnBrk="1" hangingPunct="1"/>
            <a:r>
              <a:rPr lang="en-US" altLang="en-US" dirty="0"/>
              <a:t>Members monitor and report any problems to the CG </a:t>
            </a:r>
            <a:r>
              <a:rPr lang="en-US" altLang="en-US" dirty="0">
                <a:ea typeface="ＭＳ Ｐゴシック" pitchFamily="34" charset="-128"/>
              </a:rPr>
              <a:t>Communications Command (CommCom)</a:t>
            </a:r>
          </a:p>
          <a:p>
            <a:pPr eaLnBrk="1" hangingPunct="1"/>
            <a:endParaRPr lang="en-US" altLang="en-US" dirty="0">
              <a:solidFill>
                <a:srgbClr val="00B050"/>
              </a:solidFill>
            </a:endParaRPr>
          </a:p>
          <a:p>
            <a:pPr eaLnBrk="1" hangingPunct="1"/>
            <a:endParaRPr lang="en-US" altLang="en-US" dirty="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29</a:t>
            </a:fld>
            <a:endParaRPr lang="en-US" altLang="en-US" sz="1400" b="1" dirty="0">
              <a:solidFill>
                <a:srgbClr val="000099"/>
              </a:solidFill>
            </a:endParaRPr>
          </a:p>
        </p:txBody>
      </p:sp>
    </p:spTree>
    <p:extLst>
      <p:ext uri="{BB962C8B-B14F-4D97-AF65-F5344CB8AC3E}">
        <p14:creationId xmlns:p14="http://schemas.microsoft.com/office/powerpoint/2010/main" val="3481693067"/>
      </p:ext>
    </p:extLst>
  </p:cSld>
  <p:clrMapOvr>
    <a:masterClrMapping/>
  </p:clrMapOvr>
  <p:transition>
    <p:cover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609600" y="163516"/>
            <a:ext cx="11074400" cy="1055687"/>
          </a:xfrm>
        </p:spPr>
        <p:txBody>
          <a:bodyPr/>
          <a:lstStyle/>
          <a:p>
            <a:pPr eaLnBrk="1" hangingPunct="1">
              <a:defRPr/>
            </a:pPr>
            <a:r>
              <a:rPr lang="en-US" altLang="en-US" sz="3600" dirty="0"/>
              <a:t>Welcome</a:t>
            </a:r>
          </a:p>
        </p:txBody>
      </p:sp>
      <p:sp>
        <p:nvSpPr>
          <p:cNvPr id="11269" name="Rectangle 3"/>
          <p:cNvSpPr>
            <a:spLocks noGrp="1" noChangeArrowheads="1"/>
          </p:cNvSpPr>
          <p:nvPr>
            <p:ph idx="1"/>
          </p:nvPr>
        </p:nvSpPr>
        <p:spPr>
          <a:xfrm>
            <a:off x="711200" y="1447800"/>
            <a:ext cx="10972800" cy="4678363"/>
          </a:xfrm>
        </p:spPr>
        <p:txBody>
          <a:bodyPr/>
          <a:lstStyle/>
          <a:p>
            <a:pPr eaLnBrk="1" hangingPunct="1">
              <a:buFontTx/>
              <a:buNone/>
              <a:defRPr/>
            </a:pPr>
            <a:r>
              <a:rPr lang="en-US" altLang="en-US" dirty="0"/>
              <a:t>This workshop will:</a:t>
            </a:r>
          </a:p>
          <a:p>
            <a:pPr eaLnBrk="1" hangingPunct="1">
              <a:defRPr/>
            </a:pPr>
            <a:r>
              <a:rPr lang="en-US" altLang="en-US" dirty="0"/>
              <a:t>Present  Risk Management </a:t>
            </a:r>
          </a:p>
          <a:p>
            <a:pPr eaLnBrk="1" hangingPunct="1">
              <a:defRPr/>
            </a:pPr>
            <a:r>
              <a:rPr lang="en-US" altLang="en-US" dirty="0"/>
              <a:t>Review existing policies and procedures</a:t>
            </a:r>
          </a:p>
          <a:p>
            <a:pPr eaLnBrk="1" hangingPunct="1">
              <a:defRPr/>
            </a:pPr>
            <a:r>
              <a:rPr lang="en-US" altLang="en-US" dirty="0"/>
              <a:t>Review current communications programs and missions</a:t>
            </a:r>
          </a:p>
          <a:p>
            <a:pPr eaLnBrk="1" hangingPunct="1">
              <a:defRPr/>
            </a:pPr>
            <a:r>
              <a:rPr lang="en-US" altLang="en-US" dirty="0"/>
              <a:t>Preview new programs, procedures, and missions</a:t>
            </a:r>
          </a:p>
          <a:p>
            <a:pPr eaLnBrk="1" hangingPunct="1">
              <a:defRPr/>
            </a:pPr>
            <a:r>
              <a:rPr lang="en-US" altLang="en-US" dirty="0"/>
              <a:t>Review watch standing recruitment</a:t>
            </a:r>
          </a:p>
          <a:p>
            <a:pPr marL="0" indent="0" eaLnBrk="1" hangingPunct="1">
              <a:spcBef>
                <a:spcPts val="1200"/>
              </a:spcBef>
              <a:buFontTx/>
              <a:buNone/>
              <a:defRPr/>
            </a:pPr>
            <a:r>
              <a:rPr lang="en-US" altLang="en-US" sz="2400" dirty="0"/>
              <a:t>This is an optional workshop, but it may be “required” at the local level for all Telecommunications Operators (TCO)</a:t>
            </a:r>
          </a:p>
        </p:txBody>
      </p:sp>
      <p:sp>
        <p:nvSpPr>
          <p:cNvPr id="1741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a:t>
            </a:fld>
            <a:endParaRPr lang="en-US" altLang="en-US" sz="1400" b="1" dirty="0">
              <a:solidFill>
                <a:srgbClr val="000099"/>
              </a:solidFill>
            </a:endParaRPr>
          </a:p>
        </p:txBody>
      </p:sp>
    </p:spTree>
    <p:extLst>
      <p:ext uri="{BB962C8B-B14F-4D97-AF65-F5344CB8AC3E}">
        <p14:creationId xmlns:p14="http://schemas.microsoft.com/office/powerpoint/2010/main" val="4154784067"/>
      </p:ext>
    </p:extLst>
  </p:cSld>
  <p:clrMapOvr>
    <a:masterClrMapping/>
  </p:clrMapOvr>
  <p:transition>
    <p:cover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a:xfrm>
            <a:off x="609600" y="163513"/>
            <a:ext cx="11074400" cy="1143000"/>
          </a:xfrm>
        </p:spPr>
        <p:txBody>
          <a:bodyPr/>
          <a:lstStyle/>
          <a:p>
            <a:pPr eaLnBrk="1" hangingPunct="1">
              <a:defRPr/>
            </a:pPr>
            <a:r>
              <a:rPr lang="en-US" altLang="en-US" sz="3600" dirty="0"/>
              <a:t>AUXMON (Cont.) </a:t>
            </a:r>
          </a:p>
        </p:txBody>
      </p:sp>
      <p:sp>
        <p:nvSpPr>
          <p:cNvPr id="12291" name="Content Placeholder 2"/>
          <p:cNvSpPr>
            <a:spLocks noGrp="1"/>
          </p:cNvSpPr>
          <p:nvPr>
            <p:ph idx="1"/>
          </p:nvPr>
        </p:nvSpPr>
        <p:spPr>
          <a:xfrm>
            <a:off x="609600" y="1447800"/>
            <a:ext cx="10972800" cy="4678363"/>
          </a:xfrm>
        </p:spPr>
        <p:txBody>
          <a:bodyPr/>
          <a:lstStyle/>
          <a:p>
            <a:pPr eaLnBrk="1" hangingPunct="1">
              <a:defRPr/>
            </a:pPr>
            <a:r>
              <a:rPr lang="en-US" altLang="en-US" sz="3000" dirty="0"/>
              <a:t>HF radio equipment and special software is required to participate in the AUXMON program</a:t>
            </a:r>
          </a:p>
          <a:p>
            <a:pPr eaLnBrk="1" hangingPunct="1">
              <a:defRPr/>
            </a:pPr>
            <a:r>
              <a:rPr lang="en-US" altLang="en-US" sz="3000" dirty="0"/>
              <a:t>Additional AUXMON members are needed</a:t>
            </a:r>
          </a:p>
          <a:p>
            <a:pPr eaLnBrk="1" hangingPunct="1">
              <a:defRPr/>
            </a:pPr>
            <a:r>
              <a:rPr lang="en-US" altLang="en-US" sz="3000" dirty="0"/>
              <a:t>For application, please see: </a:t>
            </a:r>
          </a:p>
          <a:p>
            <a:pPr eaLnBrk="1" hangingPunct="1">
              <a:defRPr/>
            </a:pPr>
            <a:endParaRPr lang="en-US" altLang="en-US" sz="1000" dirty="0"/>
          </a:p>
          <a:p>
            <a:pPr marL="400050" lvl="1" indent="0" eaLnBrk="1" hangingPunct="1">
              <a:buNone/>
              <a:defRPr/>
            </a:pPr>
            <a:r>
              <a:rPr lang="en-US" altLang="en-US" sz="3000" b="1" dirty="0">
                <a:hlinkClick r:id="rId3"/>
              </a:rPr>
              <a:t>http://rdept.cgaux.org/documents/Comms/AUXMONApplicationrs.pdf</a:t>
            </a:r>
            <a:endParaRPr lang="en-US" altLang="en-US" sz="3000" b="1" dirty="0"/>
          </a:p>
          <a:p>
            <a:pPr eaLnBrk="1" hangingPunct="1">
              <a:defRPr/>
            </a:pPr>
            <a:endParaRPr lang="en-US" altLang="en-US" sz="2800" dirty="0"/>
          </a:p>
          <a:p>
            <a:pPr marL="0" indent="0" eaLnBrk="1" hangingPunct="1">
              <a:buFontTx/>
              <a:buNone/>
              <a:defRPr/>
            </a:pPr>
            <a:endParaRPr lang="en-US" altLang="en-US" sz="1800" dirty="0"/>
          </a:p>
        </p:txBody>
      </p:sp>
      <p:sp>
        <p:nvSpPr>
          <p:cNvPr id="4198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30</a:t>
            </a:fld>
            <a:endParaRPr lang="en-US" altLang="en-US" sz="1400" b="1" dirty="0">
              <a:solidFill>
                <a:srgbClr val="000099"/>
              </a:solidFill>
            </a:endParaRPr>
          </a:p>
        </p:txBody>
      </p:sp>
    </p:spTree>
    <p:extLst>
      <p:ext uri="{BB962C8B-B14F-4D97-AF65-F5344CB8AC3E}">
        <p14:creationId xmlns:p14="http://schemas.microsoft.com/office/powerpoint/2010/main" val="919355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defRPr/>
            </a:pPr>
            <a:r>
              <a:rPr lang="en-US" altLang="en-US" sz="3600" dirty="0"/>
              <a:t>Who is in charge?</a:t>
            </a:r>
          </a:p>
        </p:txBody>
      </p:sp>
      <p:sp>
        <p:nvSpPr>
          <p:cNvPr id="45059" name="Rectangle 5"/>
          <p:cNvSpPr>
            <a:spLocks noGrp="1" noChangeArrowheads="1"/>
          </p:cNvSpPr>
          <p:nvPr>
            <p:ph type="ftr" sz="quarter" idx="10"/>
          </p:nvPr>
        </p:nvSpPr>
        <p:spPr>
          <a:xfrm>
            <a:off x="3719946" y="6099463"/>
            <a:ext cx="4470400" cy="4901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lvl="0">
              <a:defRPr/>
            </a:pPr>
            <a:r>
              <a:rPr lang="en-US" altLang="en-US" sz="1400" b="1" dirty="0">
                <a:solidFill>
                  <a:srgbClr val="000099"/>
                </a:solidFill>
                <a:latin typeface="Arial" charset="0"/>
                <a:cs typeface="+mn-cs"/>
              </a:rPr>
              <a:t>2020 Telecommunications Workshop Response Directorate</a:t>
            </a:r>
          </a:p>
          <a:p>
            <a:endParaRPr lang="en-US" altLang="en-US" sz="1200" dirty="0">
              <a:solidFill>
                <a:srgbClr val="000099"/>
              </a:solidFill>
              <a:latin typeface="Arial" charset="0"/>
            </a:endParaRPr>
          </a:p>
        </p:txBody>
      </p:sp>
      <p:sp>
        <p:nvSpPr>
          <p:cNvPr id="45060" name="Rectangle 6"/>
          <p:cNvSpPr>
            <a:spLocks noGrp="1" noChangeArrowheads="1"/>
          </p:cNvSpPr>
          <p:nvPr>
            <p:ph type="sldNum" sz="quarter" idx="4294967295"/>
          </p:nvPr>
        </p:nvSpPr>
        <p:spPr>
          <a:xfrm>
            <a:off x="8737600" y="6245225"/>
            <a:ext cx="2844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fontAlgn="base">
              <a:spcBef>
                <a:spcPct val="0"/>
              </a:spcBef>
              <a:spcAft>
                <a:spcPct val="0"/>
              </a:spcAft>
            </a:pPr>
            <a:fld id="{3A75F658-8661-4764-AE95-379B4FECDE98}" type="slidenum">
              <a:rPr lang="en-US" altLang="en-US" sz="1200" smtClean="0">
                <a:solidFill>
                  <a:srgbClr val="000099"/>
                </a:solidFill>
              </a:rPr>
              <a:pPr fontAlgn="base">
                <a:spcBef>
                  <a:spcPct val="0"/>
                </a:spcBef>
                <a:spcAft>
                  <a:spcPct val="0"/>
                </a:spcAft>
              </a:pPr>
              <a:t>31</a:t>
            </a:fld>
            <a:endParaRPr lang="en-US" altLang="en-US" sz="1200" dirty="0">
              <a:solidFill>
                <a:srgbClr val="000099"/>
              </a:solidFill>
            </a:endParaRPr>
          </a:p>
        </p:txBody>
      </p:sp>
      <p:pic>
        <p:nvPicPr>
          <p:cNvPr id="6" name="Picture 5">
            <a:extLst>
              <a:ext uri="{FF2B5EF4-FFF2-40B4-BE49-F238E27FC236}">
                <a16:creationId xmlns:a16="http://schemas.microsoft.com/office/drawing/2014/main" id="{DDB493E0-DD9B-8C40-8709-9F6CD0C4DB84}"/>
              </a:ext>
            </a:extLst>
          </p:cNvPr>
          <p:cNvPicPr/>
          <p:nvPr/>
        </p:nvPicPr>
        <p:blipFill>
          <a:blip r:embed="rId3"/>
          <a:stretch>
            <a:fillRect/>
          </a:stretch>
        </p:blipFill>
        <p:spPr>
          <a:xfrm>
            <a:off x="3279913" y="1682749"/>
            <a:ext cx="4562337" cy="4002433"/>
          </a:xfrm>
          <a:prstGeom prst="rect">
            <a:avLst/>
          </a:prstGeom>
        </p:spPr>
      </p:pic>
    </p:spTree>
    <p:extLst>
      <p:ext uri="{BB962C8B-B14F-4D97-AF65-F5344CB8AC3E}">
        <p14:creationId xmlns:p14="http://schemas.microsoft.com/office/powerpoint/2010/main" val="1135288075"/>
      </p:ext>
    </p:extLst>
  </p:cSld>
  <p:clrMapOvr>
    <a:masterClrMapping/>
  </p:clrMapOvr>
  <p:transition>
    <p:cover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609600" y="163513"/>
            <a:ext cx="11074400" cy="1143000"/>
          </a:xfrm>
        </p:spPr>
        <p:txBody>
          <a:bodyPr/>
          <a:lstStyle/>
          <a:p>
            <a:pPr eaLnBrk="1" hangingPunct="1">
              <a:defRPr/>
            </a:pPr>
            <a:r>
              <a:rPr lang="en-US" altLang="en-US" sz="3600" dirty="0"/>
              <a:t>CHANGE AGENTS</a:t>
            </a:r>
          </a:p>
        </p:txBody>
      </p:sp>
      <p:sp>
        <p:nvSpPr>
          <p:cNvPr id="46082" name="Rectangle 3"/>
          <p:cNvSpPr>
            <a:spLocks noGrp="1" noChangeArrowheads="1"/>
          </p:cNvSpPr>
          <p:nvPr>
            <p:ph idx="1"/>
          </p:nvPr>
        </p:nvSpPr>
        <p:spPr>
          <a:xfrm>
            <a:off x="609600" y="1371600"/>
            <a:ext cx="10972800" cy="4724400"/>
          </a:xfrm>
        </p:spPr>
        <p:txBody>
          <a:bodyPr/>
          <a:lstStyle/>
          <a:p>
            <a:pPr eaLnBrk="1" hangingPunct="1"/>
            <a:r>
              <a:rPr lang="en-US" altLang="en-US" sz="2600" dirty="0">
                <a:ea typeface="ＭＳ Ｐゴシック" pitchFamily="34" charset="-128"/>
              </a:rPr>
              <a:t>Technology – voice to digital communications</a:t>
            </a:r>
          </a:p>
          <a:p>
            <a:pPr eaLnBrk="1" hangingPunct="1"/>
            <a:r>
              <a:rPr lang="en-US" altLang="en-US" sz="2600" dirty="0">
                <a:ea typeface="ＭＳ Ｐゴシック" pitchFamily="34" charset="-128"/>
              </a:rPr>
              <a:t>Wide band VHF shifts to narrowband NTIA compliant, except for Marine channels</a:t>
            </a:r>
          </a:p>
          <a:p>
            <a:pPr eaLnBrk="1" hangingPunct="1"/>
            <a:r>
              <a:rPr lang="en-US" altLang="en-US" sz="2600" dirty="0">
                <a:ea typeface="ＭＳ Ｐゴシック" pitchFamily="34" charset="-128"/>
              </a:rPr>
              <a:t>GMDSS replaces traditional SSB MF/HF distress messaging</a:t>
            </a:r>
          </a:p>
          <a:p>
            <a:pPr eaLnBrk="1" hangingPunct="1"/>
            <a:r>
              <a:rPr lang="en-US" altLang="en-US" sz="2600" dirty="0">
                <a:ea typeface="ＭＳ Ｐゴシック" pitchFamily="34" charset="-128"/>
              </a:rPr>
              <a:t>August 1, 2013 - Coast Guard halted monitoring of 2182 MHz SSB for distress calls and 2670 KHz VOBRA</a:t>
            </a:r>
          </a:p>
          <a:p>
            <a:pPr eaLnBrk="1" hangingPunct="1"/>
            <a:r>
              <a:rPr lang="en-US" altLang="en-US" sz="2600" dirty="0">
                <a:ea typeface="ＭＳ Ｐゴシック" pitchFamily="34" charset="-128"/>
              </a:rPr>
              <a:t>Rescue 21 implemented for Sea Area 1, VHF</a:t>
            </a:r>
          </a:p>
          <a:p>
            <a:pPr eaLnBrk="1" hangingPunct="1"/>
            <a:r>
              <a:rPr lang="en-US" altLang="en-US" sz="2600" dirty="0">
                <a:ea typeface="ＭＳ Ｐゴシック" pitchFamily="34" charset="-128"/>
              </a:rPr>
              <a:t>COMMCOM Email of July 2015</a:t>
            </a:r>
          </a:p>
          <a:p>
            <a:pPr eaLnBrk="1" hangingPunct="1">
              <a:buFontTx/>
              <a:buNone/>
            </a:pPr>
            <a:r>
              <a:rPr lang="en-US" altLang="en-US" sz="1000" dirty="0">
                <a:ea typeface="ＭＳ Ｐゴシック" pitchFamily="34" charset="-128"/>
              </a:rPr>
              <a:t>	</a:t>
            </a:r>
            <a:r>
              <a:rPr lang="en-US" altLang="en-US" sz="1600" dirty="0">
                <a:ea typeface="ＭＳ Ｐゴシック" pitchFamily="34" charset="-128"/>
                <a:hlinkClick r:id="rId3"/>
              </a:rPr>
              <a:t>http://wow.uscgaux.info/Uploads_wowII/R-DEPT/COMMCOM_MEMO_SMLL_SIZE.pdf</a:t>
            </a:r>
            <a:endParaRPr lang="en-US" altLang="en-US" sz="1600" dirty="0">
              <a:ea typeface="ＭＳ Ｐゴシック" pitchFamily="34" charset="-128"/>
            </a:endParaRPr>
          </a:p>
          <a:p>
            <a:pPr eaLnBrk="1" hangingPunct="1"/>
            <a:r>
              <a:rPr lang="en-US" altLang="en-US" sz="2600" dirty="0">
                <a:ea typeface="ＭＳ Ｐゴシック" pitchFamily="34" charset="-128"/>
              </a:rPr>
              <a:t>Auxiliary TC Concept of Operations released in 2016</a:t>
            </a:r>
          </a:p>
        </p:txBody>
      </p:sp>
      <p:sp>
        <p:nvSpPr>
          <p:cNvPr id="4608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32</a:t>
            </a:fld>
            <a:endParaRPr lang="en-US" altLang="en-US" sz="1400" b="1" dirty="0">
              <a:solidFill>
                <a:srgbClr val="000099"/>
              </a:solidFill>
            </a:endParaRPr>
          </a:p>
        </p:txBody>
      </p:sp>
    </p:spTree>
    <p:extLst>
      <p:ext uri="{BB962C8B-B14F-4D97-AF65-F5344CB8AC3E}">
        <p14:creationId xmlns:p14="http://schemas.microsoft.com/office/powerpoint/2010/main" val="3124494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0" name="Title 16"/>
          <p:cNvSpPr>
            <a:spLocks noGrp="1"/>
          </p:cNvSpPr>
          <p:nvPr>
            <p:ph type="title"/>
          </p:nvPr>
        </p:nvSpPr>
        <p:spPr>
          <a:xfrm>
            <a:off x="609600" y="76200"/>
            <a:ext cx="11074400" cy="1143000"/>
          </a:xfrm>
        </p:spPr>
        <p:txBody>
          <a:bodyPr/>
          <a:lstStyle/>
          <a:p>
            <a:pPr eaLnBrk="1" hangingPunct="1">
              <a:defRPr/>
            </a:pPr>
            <a:r>
              <a:rPr lang="en-US" altLang="en-US" sz="3600" dirty="0"/>
              <a:t>AUXILIARY COMMUNICATIONS </a:t>
            </a:r>
            <a:br>
              <a:rPr lang="en-US" altLang="en-US" sz="3600" dirty="0"/>
            </a:br>
            <a:r>
              <a:rPr lang="en-US" altLang="en-US" sz="3600" dirty="0"/>
              <a:t>SYSTEM - 2016 &amp; Beyond</a:t>
            </a:r>
          </a:p>
        </p:txBody>
      </p:sp>
      <p:graphicFrame>
        <p:nvGraphicFramePr>
          <p:cNvPr id="2" name="Content Placeholder 1"/>
          <p:cNvGraphicFramePr>
            <a:graphicFrameLocks noGrp="1"/>
          </p:cNvGraphicFramePr>
          <p:nvPr>
            <p:ph idx="1"/>
          </p:nvPr>
        </p:nvGraphicFramePr>
        <p:xfrm>
          <a:off x="609600" y="1600203"/>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33</a:t>
            </a:fld>
            <a:endParaRPr lang="en-US" altLang="en-US" sz="1400" b="1" dirty="0">
              <a:solidFill>
                <a:srgbClr val="000099"/>
              </a:solidFill>
            </a:endParaRPr>
          </a:p>
        </p:txBody>
      </p:sp>
    </p:spTree>
    <p:extLst>
      <p:ext uri="{BB962C8B-B14F-4D97-AF65-F5344CB8AC3E}">
        <p14:creationId xmlns:p14="http://schemas.microsoft.com/office/powerpoint/2010/main" val="2607997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609600" y="163516"/>
            <a:ext cx="10972800" cy="1055687"/>
          </a:xfrm>
        </p:spPr>
        <p:txBody>
          <a:bodyPr/>
          <a:lstStyle/>
          <a:p>
            <a:pPr eaLnBrk="1" hangingPunct="1">
              <a:defRPr/>
            </a:pPr>
            <a:r>
              <a:rPr lang="en-US" altLang="en-US" sz="3600" dirty="0"/>
              <a:t>AUGCOM MISSION</a:t>
            </a:r>
          </a:p>
        </p:txBody>
      </p:sp>
      <p:sp>
        <p:nvSpPr>
          <p:cNvPr id="49154" name="Content Placeholder 2"/>
          <p:cNvSpPr>
            <a:spLocks noGrp="1"/>
          </p:cNvSpPr>
          <p:nvPr>
            <p:ph idx="1"/>
          </p:nvPr>
        </p:nvSpPr>
        <p:spPr>
          <a:xfrm>
            <a:off x="711200" y="1371600"/>
            <a:ext cx="10871200" cy="4724400"/>
          </a:xfrm>
        </p:spPr>
        <p:txBody>
          <a:bodyPr/>
          <a:lstStyle/>
          <a:p>
            <a:pPr eaLnBrk="1" hangingPunct="1"/>
            <a:r>
              <a:rPr lang="en-US" altLang="en-US" sz="2800" dirty="0">
                <a:ea typeface="ＭＳ Ｐゴシック" pitchFamily="34" charset="-128"/>
              </a:rPr>
              <a:t>Specifics of AUGCOM mission released Mar. 31, 2016 See </a:t>
            </a:r>
            <a:r>
              <a:rPr lang="en-US" altLang="en-US" sz="2800" dirty="0">
                <a:solidFill>
                  <a:srgbClr val="00B0F0"/>
                </a:solidFill>
                <a:ea typeface="ＭＳ Ｐゴシック" pitchFamily="34" charset="-128"/>
              </a:rPr>
              <a:t> </a:t>
            </a:r>
            <a:r>
              <a:rPr lang="en-US" altLang="en-US" sz="2800" dirty="0">
                <a:solidFill>
                  <a:srgbClr val="00B0F0"/>
                </a:solidFill>
                <a:ea typeface="ＭＳ Ｐゴシック" pitchFamily="34" charset="-128"/>
                <a:hlinkClick r:id="rId3"/>
              </a:rPr>
              <a:t>//rdept.cgaux.org/documents/Comms/AuxiliaryCommunicationsProgramSOP.pdf</a:t>
            </a:r>
            <a:endParaRPr lang="en-US" altLang="en-US" sz="2800" dirty="0">
              <a:solidFill>
                <a:srgbClr val="00B0F0"/>
              </a:solidFill>
              <a:ea typeface="ＭＳ Ｐゴシック" pitchFamily="34" charset="-128"/>
            </a:endParaRPr>
          </a:p>
          <a:p>
            <a:pPr eaLnBrk="1" hangingPunct="1"/>
            <a:r>
              <a:rPr lang="en-US" altLang="en-US" sz="2800" dirty="0">
                <a:ea typeface="ＭＳ Ｐゴシック" pitchFamily="34" charset="-128"/>
              </a:rPr>
              <a:t>Directly supports the CG COMMCOM, Sectors and other CG Commands</a:t>
            </a:r>
          </a:p>
          <a:p>
            <a:pPr eaLnBrk="1" hangingPunct="1"/>
            <a:r>
              <a:rPr lang="en-US" altLang="en-US" sz="2800" dirty="0">
                <a:ea typeface="ＭＳ Ｐゴシック" pitchFamily="34" charset="-128"/>
              </a:rPr>
              <a:t>Aids response to GMDSS HF maritime services for sea area A-2</a:t>
            </a:r>
          </a:p>
          <a:p>
            <a:pPr eaLnBrk="1" hangingPunct="1"/>
            <a:r>
              <a:rPr lang="en-US" altLang="en-US" sz="2800" dirty="0">
                <a:ea typeface="ＭＳ Ｐゴシック" pitchFamily="34" charset="-128"/>
              </a:rPr>
              <a:t>Participants are a select group of qualified Auxiliary HF facilities and designated as AUGCOMSTA  </a:t>
            </a:r>
          </a:p>
          <a:p>
            <a:pPr algn="ctr" eaLnBrk="1" hangingPunct="1">
              <a:spcBef>
                <a:spcPts val="1200"/>
              </a:spcBef>
              <a:buFontTx/>
              <a:buNone/>
            </a:pPr>
            <a:r>
              <a:rPr lang="en-US" altLang="en-US" sz="2000" dirty="0">
                <a:solidFill>
                  <a:srgbClr val="00B0F0"/>
                </a:solidFill>
                <a:ea typeface="ＭＳ Ｐゴシック" pitchFamily="34" charset="-128"/>
                <a:hlinkClick r:id="rId4" invalidUrl="http://rdept.cgaux.org/documents/Comms/AUGCOM/AUGCOM Recruiting Statement rev926.pdf"/>
              </a:rPr>
              <a:t>http://rdept.cgaux.org/documents/Comms/AUGCOM/AUGCOM%20Recruiting%20Statement%20rev926.pdf</a:t>
            </a:r>
            <a:endParaRPr lang="en-US" altLang="en-US" sz="2000" dirty="0">
              <a:solidFill>
                <a:srgbClr val="00B0F0"/>
              </a:solidFill>
              <a:ea typeface="ＭＳ Ｐゴシック" pitchFamily="34" charset="-128"/>
            </a:endParaRPr>
          </a:p>
        </p:txBody>
      </p:sp>
      <p:sp>
        <p:nvSpPr>
          <p:cNvPr id="4915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34</a:t>
            </a:fld>
            <a:endParaRPr lang="en-US" altLang="en-US" sz="1400" b="1" dirty="0">
              <a:solidFill>
                <a:srgbClr val="000099"/>
              </a:solidFill>
            </a:endParaRPr>
          </a:p>
        </p:txBody>
      </p:sp>
    </p:spTree>
    <p:extLst>
      <p:ext uri="{BB962C8B-B14F-4D97-AF65-F5344CB8AC3E}">
        <p14:creationId xmlns:p14="http://schemas.microsoft.com/office/powerpoint/2010/main" val="1189384839"/>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WHAT IS A FACILITY?</a:t>
            </a:r>
          </a:p>
        </p:txBody>
      </p:sp>
      <p:sp>
        <p:nvSpPr>
          <p:cNvPr id="51202" name="Content Placeholder 2"/>
          <p:cNvSpPr>
            <a:spLocks noGrp="1"/>
          </p:cNvSpPr>
          <p:nvPr>
            <p:ph idx="1"/>
          </p:nvPr>
        </p:nvSpPr>
        <p:spPr>
          <a:xfrm>
            <a:off x="609600" y="1447800"/>
            <a:ext cx="10972800" cy="4678363"/>
          </a:xfrm>
        </p:spPr>
        <p:txBody>
          <a:bodyPr/>
          <a:lstStyle/>
          <a:p>
            <a:pPr eaLnBrk="1" hangingPunct="1"/>
            <a:r>
              <a:rPr lang="en-US" altLang="en-US" dirty="0">
                <a:ea typeface="ＭＳ Ｐゴシック" pitchFamily="34" charset="-128"/>
              </a:rPr>
              <a:t>The Coast Guard counts assets: vessels, aircraft, and radios</a:t>
            </a:r>
          </a:p>
          <a:p>
            <a:pPr eaLnBrk="1" hangingPunct="1"/>
            <a:r>
              <a:rPr lang="en-US" altLang="en-US" dirty="0">
                <a:ea typeface="ＭＳ Ｐゴシック" pitchFamily="34" charset="-128"/>
              </a:rPr>
              <a:t>DIRAUX assigns each asset a facility identification number, i.e. OPFAC # for a vessel, or Facility ID for </a:t>
            </a:r>
            <a:r>
              <a:rPr lang="en-US" altLang="en-US">
                <a:ea typeface="ＭＳ Ｐゴシック" pitchFamily="34" charset="-128"/>
              </a:rPr>
              <a:t>a radio, </a:t>
            </a:r>
            <a:r>
              <a:rPr lang="en-US" altLang="en-US" dirty="0">
                <a:ea typeface="ＭＳ Ｐゴシック" pitchFamily="34" charset="-128"/>
              </a:rPr>
              <a:t>i.e. NF81AA </a:t>
            </a:r>
          </a:p>
          <a:p>
            <a:pPr eaLnBrk="1" hangingPunct="1"/>
            <a:r>
              <a:rPr lang="en-US" altLang="en-US" dirty="0">
                <a:ea typeface="ＭＳ Ｐゴシック" pitchFamily="34" charset="-128"/>
              </a:rPr>
              <a:t>The identification number is for record keeping only. You must insert this facility identification number in the box in Section III of the Mission Hour, Form 7030,</a:t>
            </a:r>
            <a:r>
              <a:rPr lang="en-US" altLang="en-US" dirty="0">
                <a:solidFill>
                  <a:srgbClr val="00B050"/>
                </a:solidFill>
                <a:ea typeface="ＭＳ Ｐゴシック" pitchFamily="34" charset="-128"/>
              </a:rPr>
              <a:t> </a:t>
            </a:r>
            <a:r>
              <a:rPr lang="en-US" altLang="en-US" dirty="0">
                <a:ea typeface="ＭＳ Ｐゴシック" pitchFamily="34" charset="-128"/>
              </a:rPr>
              <a:t>where it calls for a facility registration number</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35</a:t>
            </a:fld>
            <a:endParaRPr lang="en-US" altLang="en-US" sz="1400" b="1" dirty="0">
              <a:solidFill>
                <a:srgbClr val="000099"/>
              </a:solidFill>
            </a:endParaRPr>
          </a:p>
        </p:txBody>
      </p:sp>
    </p:spTree>
    <p:extLst>
      <p:ext uri="{BB962C8B-B14F-4D97-AF65-F5344CB8AC3E}">
        <p14:creationId xmlns:p14="http://schemas.microsoft.com/office/powerpoint/2010/main" val="1415855778"/>
      </p:ext>
    </p:extLst>
  </p:cSld>
  <p:clrMapOvr>
    <a:masterClrMapping/>
  </p:clrMapOvr>
  <p:transition>
    <p:cover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WHAT IS A FACILITY? (Cont.)</a:t>
            </a:r>
          </a:p>
        </p:txBody>
      </p:sp>
      <p:sp>
        <p:nvSpPr>
          <p:cNvPr id="52226" name="Content Placeholder 2"/>
          <p:cNvSpPr>
            <a:spLocks noGrp="1"/>
          </p:cNvSpPr>
          <p:nvPr>
            <p:ph idx="1"/>
          </p:nvPr>
        </p:nvSpPr>
        <p:spPr>
          <a:xfrm>
            <a:off x="609600" y="1447800"/>
            <a:ext cx="10972800" cy="4678363"/>
          </a:xfrm>
        </p:spPr>
        <p:txBody>
          <a:bodyPr/>
          <a:lstStyle/>
          <a:p>
            <a:pPr eaLnBrk="1" hangingPunct="1"/>
            <a:r>
              <a:rPr lang="en-US" altLang="en-US" dirty="0">
                <a:ea typeface="ＭＳ Ｐゴシック" pitchFamily="34" charset="-128"/>
              </a:rPr>
              <a:t>DIRAUX approves VHF radio </a:t>
            </a:r>
            <a:r>
              <a:rPr lang="en-US" altLang="en-US" b="1" dirty="0">
                <a:ea typeface="ＭＳ Ｐゴシック" pitchFamily="34" charset="-128"/>
              </a:rPr>
              <a:t>callsigns,</a:t>
            </a:r>
            <a:r>
              <a:rPr lang="en-US" altLang="en-US" dirty="0">
                <a:ea typeface="ＭＳ Ｐゴシック" pitchFamily="34" charset="-128"/>
              </a:rPr>
              <a:t> which may be assigned by DIRAUX or the District CM Staff</a:t>
            </a:r>
          </a:p>
          <a:p>
            <a:pPr lvl="1" eaLnBrk="1" hangingPunct="1"/>
            <a:r>
              <a:rPr lang="en-US" altLang="en-US" sz="3200" dirty="0">
                <a:ea typeface="ＭＳ Ｐゴシック" pitchFamily="34" charset="-128"/>
              </a:rPr>
              <a:t>E.g. </a:t>
            </a:r>
            <a:r>
              <a:rPr lang="en-US" altLang="en-US" sz="3200" b="1" u="sng" dirty="0">
                <a:ea typeface="ＭＳ Ｐゴシック" pitchFamily="34" charset="-128"/>
              </a:rPr>
              <a:t>“Auxiliary Boston Radio”</a:t>
            </a:r>
            <a:r>
              <a:rPr lang="en-US" altLang="en-US" sz="3200" dirty="0">
                <a:ea typeface="ＭＳ Ｐゴシック" pitchFamily="34" charset="-128"/>
              </a:rPr>
              <a:t>, where Boston signifies the location.</a:t>
            </a:r>
            <a:r>
              <a:rPr lang="en-US" altLang="en-US" sz="3200" dirty="0">
                <a:solidFill>
                  <a:srgbClr val="00B050"/>
                </a:solidFill>
                <a:ea typeface="ＭＳ Ｐゴシック" pitchFamily="34" charset="-128"/>
              </a:rPr>
              <a:t> </a:t>
            </a:r>
            <a:r>
              <a:rPr lang="en-US" altLang="en-US" sz="3200" dirty="0">
                <a:ea typeface="ＭＳ Ｐゴシック" pitchFamily="34" charset="-128"/>
              </a:rPr>
              <a:t>DIRAUX does not issue Auxiliary HF callsigns</a:t>
            </a:r>
          </a:p>
          <a:p>
            <a:pPr eaLnBrk="1" hangingPunct="1"/>
            <a:r>
              <a:rPr lang="en-US" altLang="en-US" dirty="0">
                <a:ea typeface="ＭＳ Ｐゴシック" pitchFamily="34" charset="-128"/>
              </a:rPr>
              <a:t>HF facility owners must forward a copy of their DIRAUX accepted Offer for Use Form 7004 to DVC-RT and BC-RTI for issuance of their </a:t>
            </a:r>
            <a:r>
              <a:rPr lang="en-US" altLang="en-US" b="1" u="sng" dirty="0">
                <a:ea typeface="ＭＳ Ｐゴシック" pitchFamily="34" charset="-128"/>
              </a:rPr>
              <a:t>HF callsign</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36</a:t>
            </a:fld>
            <a:endParaRPr lang="en-US" altLang="en-US" sz="1400" b="1" dirty="0">
              <a:solidFill>
                <a:srgbClr val="000099"/>
              </a:solidFill>
            </a:endParaRPr>
          </a:p>
        </p:txBody>
      </p:sp>
    </p:spTree>
    <p:extLst>
      <p:ext uri="{BB962C8B-B14F-4D97-AF65-F5344CB8AC3E}">
        <p14:creationId xmlns:p14="http://schemas.microsoft.com/office/powerpoint/2010/main" val="1952602024"/>
      </p:ext>
    </p:extLst>
  </p:cSld>
  <p:clrMapOvr>
    <a:masterClrMapping/>
  </p:clrMapOvr>
  <p:transition>
    <p:cover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FIXED LAND FACILITIES</a:t>
            </a:r>
          </a:p>
        </p:txBody>
      </p:sp>
      <p:sp>
        <p:nvSpPr>
          <p:cNvPr id="53250" name="Content Placeholder 2"/>
          <p:cNvSpPr>
            <a:spLocks noGrp="1"/>
          </p:cNvSpPr>
          <p:nvPr>
            <p:ph idx="1"/>
          </p:nvPr>
        </p:nvSpPr>
        <p:spPr/>
        <p:txBody>
          <a:bodyPr/>
          <a:lstStyle/>
          <a:p>
            <a:pPr eaLnBrk="1" hangingPunct="1"/>
            <a:r>
              <a:rPr lang="en-US" altLang="en-US" dirty="0">
                <a:ea typeface="ＭＳ Ｐゴシック" pitchFamily="34" charset="-128"/>
              </a:rPr>
              <a:t>Fixed land facilities are permanently located in an Auxiliary Communications Unit (ACU) either owned by the Auxiliary or in the residence, or similar building, owned by the radio facility owner</a:t>
            </a:r>
          </a:p>
          <a:p>
            <a:pPr eaLnBrk="1" hangingPunct="1"/>
            <a:endParaRPr lang="en-US" altLang="en-US" sz="800" dirty="0">
              <a:ea typeface="ＭＳ Ｐゴシック" pitchFamily="34" charset="-128"/>
            </a:endParaRPr>
          </a:p>
          <a:p>
            <a:pPr eaLnBrk="1" hangingPunct="1"/>
            <a:r>
              <a:rPr lang="en-US" altLang="en-US" dirty="0">
                <a:ea typeface="ＭＳ Ｐゴシック" pitchFamily="34" charset="-128"/>
              </a:rPr>
              <a:t>The location is FIXED and DIRAUX must authorize relocation of the radio facility via Form 7004</a:t>
            </a:r>
          </a:p>
        </p:txBody>
      </p:sp>
      <p:sp>
        <p:nvSpPr>
          <p:cNvPr id="4" name="Footer Placeholder 3"/>
          <p:cNvSpPr>
            <a:spLocks noGrp="1"/>
          </p:cNvSpPr>
          <p:nvPr>
            <p:ph type="ftr" sz="quarter" idx="10"/>
          </p:nvPr>
        </p:nvSpPr>
        <p:spPr>
          <a:xfrm>
            <a:off x="3709554" y="6248400"/>
            <a:ext cx="4470400" cy="476250"/>
          </a:xfrm>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37</a:t>
            </a:fld>
            <a:endParaRPr lang="en-US" altLang="en-US" sz="1400" b="1" dirty="0">
              <a:solidFill>
                <a:srgbClr val="000099"/>
              </a:solidFill>
            </a:endParaRPr>
          </a:p>
        </p:txBody>
      </p:sp>
    </p:spTree>
    <p:extLst>
      <p:ext uri="{BB962C8B-B14F-4D97-AF65-F5344CB8AC3E}">
        <p14:creationId xmlns:p14="http://schemas.microsoft.com/office/powerpoint/2010/main" val="2855642971"/>
      </p:ext>
    </p:extLst>
  </p:cSld>
  <p:clrMapOvr>
    <a:masterClrMapping/>
  </p:clrMapOvr>
  <p:transition>
    <p:cover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516"/>
            <a:ext cx="11176000" cy="979487"/>
          </a:xfrm>
        </p:spPr>
        <p:txBody>
          <a:bodyPr/>
          <a:lstStyle/>
          <a:p>
            <a:pPr eaLnBrk="1" hangingPunct="1">
              <a:defRPr/>
            </a:pPr>
            <a:r>
              <a:rPr lang="en-US" dirty="0"/>
              <a:t>MOBILE RADIO FACILITIES</a:t>
            </a:r>
          </a:p>
        </p:txBody>
      </p:sp>
      <p:sp>
        <p:nvSpPr>
          <p:cNvPr id="54274" name="Content Placeholder 2"/>
          <p:cNvSpPr>
            <a:spLocks noGrp="1"/>
          </p:cNvSpPr>
          <p:nvPr>
            <p:ph idx="1"/>
          </p:nvPr>
        </p:nvSpPr>
        <p:spPr>
          <a:xfrm>
            <a:off x="609600" y="1295403"/>
            <a:ext cx="10972800" cy="4830763"/>
          </a:xfrm>
        </p:spPr>
        <p:txBody>
          <a:bodyPr/>
          <a:lstStyle/>
          <a:p>
            <a:pPr eaLnBrk="1" hangingPunct="1"/>
            <a:r>
              <a:rPr lang="en-US" altLang="en-US" dirty="0">
                <a:ea typeface="ＭＳ Ｐゴシック" pitchFamily="34" charset="-128"/>
              </a:rPr>
              <a:t>Mobile radio facilities are usually mounted in vehicles and can be used while the vehicle is in motion</a:t>
            </a:r>
          </a:p>
          <a:p>
            <a:pPr eaLnBrk="1" hangingPunct="1"/>
            <a:r>
              <a:rPr lang="en-US" altLang="en-US" dirty="0">
                <a:ea typeface="ＭＳ Ｐゴシック" pitchFamily="34" charset="-128"/>
              </a:rPr>
              <a:t>Handheld radios are considered to be mobile</a:t>
            </a:r>
          </a:p>
          <a:p>
            <a:pPr eaLnBrk="1" hangingPunct="1"/>
            <a:r>
              <a:rPr lang="en-US" altLang="en-US" dirty="0">
                <a:ea typeface="ＭＳ Ｐゴシック" pitchFamily="34" charset="-128"/>
              </a:rPr>
              <a:t>Movement at the direction of the CG requires orders via the AOM process</a:t>
            </a:r>
          </a:p>
          <a:p>
            <a:pPr eaLnBrk="1" hangingPunct="1"/>
            <a:r>
              <a:rPr lang="en-US" altLang="en-US" dirty="0">
                <a:ea typeface="ＭＳ Ｐゴシック" pitchFamily="34" charset="-128"/>
              </a:rPr>
              <a:t>They are not to be confused with TRANSPORTABLE radio facilities</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38</a:t>
            </a:fld>
            <a:endParaRPr lang="en-US" altLang="en-US" sz="1400" b="1" dirty="0">
              <a:solidFill>
                <a:srgbClr val="000099"/>
              </a:solidFill>
            </a:endParaRPr>
          </a:p>
        </p:txBody>
      </p:sp>
    </p:spTree>
    <p:extLst>
      <p:ext uri="{BB962C8B-B14F-4D97-AF65-F5344CB8AC3E}">
        <p14:creationId xmlns:p14="http://schemas.microsoft.com/office/powerpoint/2010/main" val="1688992563"/>
      </p:ext>
    </p:extLst>
  </p:cSld>
  <p:clrMapOvr>
    <a:masterClrMapping/>
  </p:clrMapOvr>
  <p:transition>
    <p:cover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516"/>
            <a:ext cx="11176000" cy="1055687"/>
          </a:xfrm>
        </p:spPr>
        <p:txBody>
          <a:bodyPr/>
          <a:lstStyle/>
          <a:p>
            <a:pPr eaLnBrk="1" hangingPunct="1">
              <a:spcBef>
                <a:spcPct val="20000"/>
              </a:spcBef>
              <a:defRPr/>
            </a:pPr>
            <a:r>
              <a:rPr lang="en-US" dirty="0"/>
              <a:t>   </a:t>
            </a:r>
            <a:r>
              <a:rPr lang="en-US" sz="3600" dirty="0">
                <a:solidFill>
                  <a:srgbClr val="FF3300"/>
                </a:solidFill>
              </a:rPr>
              <a:t>WHAT IS A TRANSPORTABLE FACILITY?</a:t>
            </a:r>
          </a:p>
        </p:txBody>
      </p:sp>
      <p:sp>
        <p:nvSpPr>
          <p:cNvPr id="7" name="Content Placeholder 6"/>
          <p:cNvSpPr>
            <a:spLocks noGrp="1"/>
          </p:cNvSpPr>
          <p:nvPr>
            <p:ph idx="1"/>
          </p:nvPr>
        </p:nvSpPr>
        <p:spPr>
          <a:xfrm>
            <a:off x="711200" y="1447800"/>
            <a:ext cx="10871200" cy="4678363"/>
          </a:xfrm>
        </p:spPr>
        <p:txBody>
          <a:bodyPr/>
          <a:lstStyle/>
          <a:p>
            <a:pPr marL="457200" lvl="1" indent="0" eaLnBrk="1" hangingPunct="1">
              <a:buFontTx/>
              <a:buNone/>
              <a:defRPr/>
            </a:pPr>
            <a:r>
              <a:rPr lang="en-US" sz="3200" dirty="0"/>
              <a:t>A station which is transferred to various fixed locations but is </a:t>
            </a:r>
            <a:r>
              <a:rPr lang="en-US" sz="3200" u="sng" dirty="0">
                <a:effectLst>
                  <a:outerShdw blurRad="38100" dist="38100" dir="2700000" algn="tl">
                    <a:srgbClr val="000000">
                      <a:alpha val="43137"/>
                    </a:srgbClr>
                  </a:outerShdw>
                </a:effectLst>
              </a:rPr>
              <a:t>not intended to be used while in motion</a:t>
            </a:r>
          </a:p>
          <a:p>
            <a:pPr marL="457200" lvl="1" indent="0" eaLnBrk="1" hangingPunct="1">
              <a:buFontTx/>
              <a:buNone/>
              <a:defRPr/>
            </a:pPr>
            <a:endParaRPr lang="en-US" dirty="0"/>
          </a:p>
          <a:p>
            <a:pPr marL="457200" lvl="1" indent="0" eaLnBrk="1" hangingPunct="1">
              <a:buFontTx/>
              <a:buNone/>
              <a:defRPr/>
            </a:pPr>
            <a:r>
              <a:rPr lang="en-US" sz="3200" dirty="0"/>
              <a:t>Examples:</a:t>
            </a:r>
          </a:p>
          <a:p>
            <a:pPr lvl="1" eaLnBrk="1" hangingPunct="1">
              <a:buFont typeface="Arial" panose="020B0604020202020204" pitchFamily="34" charset="0"/>
              <a:buChar char="•"/>
              <a:defRPr/>
            </a:pPr>
            <a:r>
              <a:rPr lang="en-US" sz="3200" dirty="0"/>
              <a:t>Go-kit		</a:t>
            </a:r>
          </a:p>
          <a:p>
            <a:pPr lvl="1" eaLnBrk="1" hangingPunct="1">
              <a:buFont typeface="Arial" panose="020B0604020202020204" pitchFamily="34" charset="0"/>
              <a:buChar char="•"/>
              <a:defRPr/>
            </a:pPr>
            <a:r>
              <a:rPr lang="en-US" sz="3200" dirty="0"/>
              <a:t>Trailer	</a:t>
            </a:r>
          </a:p>
          <a:p>
            <a:pPr lvl="1" eaLnBrk="1" hangingPunct="1">
              <a:buFont typeface="Arial" panose="020B0604020202020204" pitchFamily="34" charset="0"/>
              <a:buChar char="•"/>
              <a:defRPr/>
            </a:pPr>
            <a:r>
              <a:rPr lang="en-US" sz="3200" dirty="0"/>
              <a:t>Boxed radio with accessories</a:t>
            </a:r>
          </a:p>
          <a:p>
            <a:pPr marL="457200" lvl="1" indent="0" eaLnBrk="1" hangingPunct="1">
              <a:buFontTx/>
              <a:buNone/>
              <a:defRPr/>
            </a:pPr>
            <a:r>
              <a:rPr lang="en-US" dirty="0"/>
              <a:t>	</a:t>
            </a:r>
          </a:p>
        </p:txBody>
      </p:sp>
      <p:sp>
        <p:nvSpPr>
          <p:cNvPr id="3" name="Footer Placeholder 2"/>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39</a:t>
            </a:fld>
            <a:endParaRPr lang="en-US" altLang="en-US" sz="1400" b="1" dirty="0">
              <a:solidFill>
                <a:srgbClr val="000099"/>
              </a:solidFill>
            </a:endParaRPr>
          </a:p>
        </p:txBody>
      </p:sp>
    </p:spTree>
    <p:extLst>
      <p:ext uri="{BB962C8B-B14F-4D97-AF65-F5344CB8AC3E}">
        <p14:creationId xmlns:p14="http://schemas.microsoft.com/office/powerpoint/2010/main" val="3785837589"/>
      </p:ext>
    </p:extLst>
  </p:cSld>
  <p:clrMapOvr>
    <a:masterClrMapping/>
  </p:clrMapOvr>
  <p:transition>
    <p:cover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defRPr/>
            </a:pPr>
            <a:r>
              <a:rPr lang="en-US" altLang="en-US" sz="3600" dirty="0"/>
              <a:t>Ground Rules</a:t>
            </a:r>
          </a:p>
        </p:txBody>
      </p:sp>
      <p:sp>
        <p:nvSpPr>
          <p:cNvPr id="19458" name="Rectangle 3"/>
          <p:cNvSpPr>
            <a:spLocks noGrp="1" noChangeArrowheads="1"/>
          </p:cNvSpPr>
          <p:nvPr>
            <p:ph idx="1"/>
          </p:nvPr>
        </p:nvSpPr>
        <p:spPr/>
        <p:txBody>
          <a:bodyPr/>
          <a:lstStyle/>
          <a:p>
            <a:pPr marL="609600" indent="-609600" eaLnBrk="1" hangingPunct="1"/>
            <a:r>
              <a:rPr lang="en-US" altLang="en-US" dirty="0">
                <a:ea typeface="ＭＳ Ｐゴシック" pitchFamily="34" charset="-128"/>
              </a:rPr>
              <a:t>This workshop should be interactive, NOT a Lecture</a:t>
            </a:r>
          </a:p>
          <a:p>
            <a:pPr marL="990600" lvl="1" indent="-533400" eaLnBrk="1" hangingPunct="1">
              <a:buFontTx/>
              <a:buBlip>
                <a:blip r:embed="rId3"/>
              </a:buBlip>
            </a:pPr>
            <a:r>
              <a:rPr lang="en-US" altLang="en-US" dirty="0">
                <a:ea typeface="ＭＳ Ｐゴシック" pitchFamily="34" charset="-128"/>
              </a:rPr>
              <a:t>Ask Questions</a:t>
            </a:r>
          </a:p>
          <a:p>
            <a:pPr marL="990600" lvl="1" indent="-533400" eaLnBrk="1" hangingPunct="1">
              <a:buFontTx/>
              <a:buBlip>
                <a:blip r:embed="rId3"/>
              </a:buBlip>
            </a:pPr>
            <a:r>
              <a:rPr lang="en-US" altLang="en-US" dirty="0">
                <a:ea typeface="ＭＳ Ｐゴシック" pitchFamily="34" charset="-128"/>
              </a:rPr>
              <a:t>Answer Questions</a:t>
            </a:r>
          </a:p>
          <a:p>
            <a:pPr marL="990600" lvl="1" indent="-533400" eaLnBrk="1" hangingPunct="1">
              <a:buFontTx/>
              <a:buBlip>
                <a:blip r:embed="rId3"/>
              </a:buBlip>
            </a:pPr>
            <a:r>
              <a:rPr lang="en-US" altLang="en-US" dirty="0">
                <a:ea typeface="ＭＳ Ｐゴシック" pitchFamily="34" charset="-128"/>
              </a:rPr>
              <a:t>Share Experiences</a:t>
            </a:r>
          </a:p>
          <a:p>
            <a:pPr marL="990600" lvl="1" indent="-533400" eaLnBrk="1" hangingPunct="1">
              <a:buFontTx/>
              <a:buBlip>
                <a:blip r:embed="rId3"/>
              </a:buBlip>
            </a:pPr>
            <a:r>
              <a:rPr lang="en-US" altLang="en-US" dirty="0">
                <a:ea typeface="ＭＳ Ｐゴシック" pitchFamily="34" charset="-128"/>
              </a:rPr>
              <a:t>Share Insights</a:t>
            </a:r>
          </a:p>
          <a:p>
            <a:pPr marL="457200" lvl="1" indent="0" eaLnBrk="1" hangingPunct="1">
              <a:buNone/>
            </a:pPr>
            <a:endParaRPr lang="en-US" altLang="en-US" dirty="0">
              <a:ea typeface="ＭＳ Ｐゴシック" pitchFamily="34" charset="-128"/>
            </a:endParaRPr>
          </a:p>
          <a:p>
            <a:pPr marL="0" indent="0" eaLnBrk="1" hangingPunct="1">
              <a:buNone/>
            </a:pPr>
            <a:r>
              <a:rPr lang="en-US" altLang="en-US" dirty="0">
                <a:ea typeface="ＭＳ Ｐゴシック" pitchFamily="34" charset="-128"/>
              </a:rPr>
              <a:t>	</a:t>
            </a:r>
            <a:r>
              <a:rPr lang="en-US" altLang="en-US" b="1" dirty="0">
                <a:solidFill>
                  <a:srgbClr val="00B0F0"/>
                </a:solidFill>
                <a:ea typeface="ＭＳ Ｐゴシック" pitchFamily="34" charset="-128"/>
              </a:rPr>
              <a:t>	Participate – Participate - Participate</a:t>
            </a:r>
          </a:p>
          <a:p>
            <a:pPr marL="609600" indent="-609600" eaLnBrk="1" hangingPunct="1"/>
            <a:endParaRPr lang="en-US" altLang="en-US" dirty="0">
              <a:ea typeface="ＭＳ Ｐゴシック" pitchFamily="34" charset="-128"/>
            </a:endParaRPr>
          </a:p>
        </p:txBody>
      </p:sp>
      <p:sp>
        <p:nvSpPr>
          <p:cNvPr id="19459"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19460" name="Rectangle 6"/>
          <p:cNvSpPr>
            <a:spLocks noGrp="1" noChangeArrowheads="1"/>
          </p:cNvSpPr>
          <p:nvPr>
            <p:ph type="sldNum" sz="quarter" idx="4294967295"/>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fontAlgn="base">
              <a:spcBef>
                <a:spcPct val="0"/>
              </a:spcBef>
              <a:spcAft>
                <a:spcPct val="0"/>
              </a:spcAft>
            </a:pPr>
            <a:fld id="{F2F5B17A-07BB-4537-8047-728E2953B584}" type="slidenum">
              <a:rPr lang="en-US" altLang="en-US" sz="1400" b="1" smtClean="0">
                <a:solidFill>
                  <a:srgbClr val="000099"/>
                </a:solidFill>
              </a:rPr>
              <a:pPr fontAlgn="base">
                <a:spcBef>
                  <a:spcPct val="0"/>
                </a:spcBef>
                <a:spcAft>
                  <a:spcPct val="0"/>
                </a:spcAft>
              </a:pPr>
              <a:t>4</a:t>
            </a:fld>
            <a:endParaRPr lang="en-US" altLang="en-US" sz="1400" b="1" dirty="0">
              <a:solidFill>
                <a:srgbClr val="000099"/>
              </a:solidFill>
            </a:endParaRPr>
          </a:p>
        </p:txBody>
      </p:sp>
    </p:spTree>
    <p:extLst>
      <p:ext uri="{BB962C8B-B14F-4D97-AF65-F5344CB8AC3E}">
        <p14:creationId xmlns:p14="http://schemas.microsoft.com/office/powerpoint/2010/main" val="3877201607"/>
      </p:ext>
    </p:extLst>
  </p:cSld>
  <p:clrMapOvr>
    <a:masterClrMapping/>
  </p:clrMapOvr>
  <p:transition>
    <p:cover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effectLst>
                  <a:outerShdw blurRad="38100" dist="38100" dir="2700000" algn="tl">
                    <a:srgbClr val="000000">
                      <a:alpha val="43137"/>
                    </a:srgbClr>
                  </a:outerShdw>
                </a:effectLst>
              </a:rPr>
              <a:t>TRANSPORTABLE (Cont.)</a:t>
            </a:r>
          </a:p>
        </p:txBody>
      </p:sp>
      <p:sp>
        <p:nvSpPr>
          <p:cNvPr id="56322" name="Content Placeholder 2"/>
          <p:cNvSpPr>
            <a:spLocks noGrp="1"/>
          </p:cNvSpPr>
          <p:nvPr>
            <p:ph idx="1"/>
          </p:nvPr>
        </p:nvSpPr>
        <p:spPr>
          <a:xfrm>
            <a:off x="711200" y="1371601"/>
            <a:ext cx="10871200" cy="4754563"/>
          </a:xfrm>
        </p:spPr>
        <p:txBody>
          <a:bodyPr/>
          <a:lstStyle/>
          <a:p>
            <a:pPr eaLnBrk="1" hangingPunct="1"/>
            <a:r>
              <a:rPr lang="en-US" altLang="en-US" dirty="0">
                <a:ea typeface="ＭＳ Ｐゴシック" pitchFamily="34" charset="-128"/>
              </a:rPr>
              <a:t>A transportable station is normally configured to permit it to be easily transported and set up for operation in various temporary locations  </a:t>
            </a:r>
          </a:p>
          <a:p>
            <a:pPr eaLnBrk="1" hangingPunct="1"/>
            <a:r>
              <a:rPr lang="en-US" altLang="en-US" dirty="0">
                <a:ea typeface="ＭＳ Ｐゴシック" pitchFamily="34" charset="-128"/>
              </a:rPr>
              <a:t>A transportable station should be ready for emergency deployment at all times, but is not used on a regular basis and is not used at a permanent location</a:t>
            </a:r>
          </a:p>
          <a:p>
            <a:pPr eaLnBrk="1" hangingPunct="1"/>
            <a:r>
              <a:rPr lang="en-US" altLang="en-US" dirty="0">
                <a:ea typeface="ＭＳ Ｐゴシック" pitchFamily="34" charset="-128"/>
              </a:rPr>
              <a:t>Movement at the direction of the CG requires orders via the  AOM process</a:t>
            </a:r>
          </a:p>
          <a:p>
            <a:pPr eaLnBrk="1" hangingPunct="1"/>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40</a:t>
            </a:fld>
            <a:endParaRPr lang="en-US" altLang="en-US" sz="1400" b="1" dirty="0">
              <a:solidFill>
                <a:srgbClr val="000099"/>
              </a:solidFill>
            </a:endParaRPr>
          </a:p>
        </p:txBody>
      </p:sp>
    </p:spTree>
    <p:extLst>
      <p:ext uri="{BB962C8B-B14F-4D97-AF65-F5344CB8AC3E}">
        <p14:creationId xmlns:p14="http://schemas.microsoft.com/office/powerpoint/2010/main" val="1835372333"/>
      </p:ext>
    </p:extLst>
  </p:cSld>
  <p:clrMapOvr>
    <a:masterClrMapping/>
  </p:clrMapOvr>
  <p:transition>
    <p:cover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513"/>
            <a:ext cx="11176000" cy="1143000"/>
          </a:xfrm>
        </p:spPr>
        <p:txBody>
          <a:bodyPr/>
          <a:lstStyle/>
          <a:p>
            <a:pPr eaLnBrk="1" hangingPunct="1">
              <a:defRPr/>
            </a:pPr>
            <a:r>
              <a:rPr lang="en-US" sz="3600" dirty="0">
                <a:effectLst>
                  <a:outerShdw blurRad="38100" dist="38100" dir="2700000" algn="tl">
                    <a:srgbClr val="000000">
                      <a:alpha val="43137"/>
                    </a:srgbClr>
                  </a:outerShdw>
                </a:effectLst>
              </a:rPr>
              <a:t>TRANSPORTABLE  FACILITY</a:t>
            </a:r>
          </a:p>
        </p:txBody>
      </p:sp>
      <p:sp>
        <p:nvSpPr>
          <p:cNvPr id="57346" name="Content Placeholder 2"/>
          <p:cNvSpPr>
            <a:spLocks noGrp="1"/>
          </p:cNvSpPr>
          <p:nvPr>
            <p:ph idx="1"/>
          </p:nvPr>
        </p:nvSpPr>
        <p:spPr>
          <a:xfrm>
            <a:off x="609600" y="1600201"/>
            <a:ext cx="11023600" cy="4525963"/>
          </a:xfrm>
        </p:spPr>
        <p:txBody>
          <a:bodyPr/>
          <a:lstStyle/>
          <a:p>
            <a:pPr eaLnBrk="1" hangingPunct="1"/>
            <a:r>
              <a:rPr lang="en-US" altLang="en-US" dirty="0">
                <a:ea typeface="ＭＳ Ｐゴシック" pitchFamily="34" charset="-128"/>
              </a:rPr>
              <a:t>t</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pic>
        <p:nvPicPr>
          <p:cNvPr id="57349" name="Picture 2" descr="C:\Users\Don\Pictures\TRANSPORTABLE RADIO\DAVID TRANSPOR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1" y="1676400"/>
            <a:ext cx="6333067"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772400" y="1981201"/>
            <a:ext cx="3860800" cy="1877437"/>
          </a:xfrm>
          <a:prstGeom prst="rect">
            <a:avLst/>
          </a:prstGeom>
          <a:noFill/>
        </p:spPr>
        <p:txBody>
          <a:bodyPr wrap="square">
            <a:spAutoFit/>
          </a:bodyPr>
          <a:lstStyle/>
          <a:p>
            <a:pPr fontAlgn="base">
              <a:spcBef>
                <a:spcPct val="0"/>
              </a:spcBef>
              <a:spcAft>
                <a:spcPct val="0"/>
              </a:spcAft>
              <a:defRPr/>
            </a:pPr>
            <a:r>
              <a:rPr lang="en-US" sz="2800" dirty="0">
                <a:solidFill>
                  <a:srgbClr val="000000"/>
                </a:solidFill>
                <a:cs typeface="Arial" charset="0"/>
              </a:rPr>
              <a:t>An example of a </a:t>
            </a:r>
            <a:r>
              <a:rPr lang="en-US" sz="3200" dirty="0">
                <a:solidFill>
                  <a:srgbClr val="000000"/>
                </a:solidFill>
                <a:cs typeface="Arial" charset="0"/>
              </a:rPr>
              <a:t>transportable</a:t>
            </a:r>
            <a:r>
              <a:rPr lang="en-US" sz="2800" dirty="0">
                <a:solidFill>
                  <a:srgbClr val="000000"/>
                </a:solidFill>
                <a:cs typeface="Arial" charset="0"/>
              </a:rPr>
              <a:t> radio facility is shown on the tailgate of the truck</a:t>
            </a:r>
          </a:p>
        </p:txBody>
      </p:sp>
      <p:sp>
        <p:nvSpPr>
          <p:cNvPr id="7" name="Down Arrow 6"/>
          <p:cNvSpPr/>
          <p:nvPr/>
        </p:nvSpPr>
        <p:spPr>
          <a:xfrm>
            <a:off x="3048000" y="2971801"/>
            <a:ext cx="533400" cy="11588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0000"/>
              </a:solidFill>
            </a:endParaRPr>
          </a:p>
        </p:txBody>
      </p:sp>
      <p:sp>
        <p:nvSpPr>
          <p:cNvPr id="9"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41</a:t>
            </a:fld>
            <a:endParaRPr lang="en-US" altLang="en-US" sz="1400" b="1" dirty="0">
              <a:solidFill>
                <a:srgbClr val="000099"/>
              </a:solidFill>
            </a:endParaRPr>
          </a:p>
        </p:txBody>
      </p:sp>
    </p:spTree>
    <p:extLst>
      <p:ext uri="{BB962C8B-B14F-4D97-AF65-F5344CB8AC3E}">
        <p14:creationId xmlns:p14="http://schemas.microsoft.com/office/powerpoint/2010/main" val="662400712"/>
      </p:ext>
    </p:extLst>
  </p:cSld>
  <p:clrMapOvr>
    <a:masterClrMapping/>
  </p:clrMapOvr>
  <p:transition>
    <p:cover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219200"/>
            <a:ext cx="109728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3" name="object 3"/>
          <p:cNvSpPr/>
          <p:nvPr/>
        </p:nvSpPr>
        <p:spPr>
          <a:xfrm>
            <a:off x="609600" y="1295400"/>
            <a:ext cx="109728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4" name="object 4"/>
          <p:cNvSpPr/>
          <p:nvPr/>
        </p:nvSpPr>
        <p:spPr>
          <a:xfrm>
            <a:off x="609602" y="6248398"/>
            <a:ext cx="2171700" cy="488950"/>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7" name="object 7"/>
          <p:cNvSpPr txBox="1">
            <a:spLocks noGrp="1"/>
          </p:cNvSpPr>
          <p:nvPr>
            <p:ph type="title"/>
          </p:nvPr>
        </p:nvSpPr>
        <p:spPr>
          <a:xfrm>
            <a:off x="5248827" y="442267"/>
            <a:ext cx="6332220" cy="553998"/>
          </a:xfrm>
          <a:prstGeom prst="rect">
            <a:avLst/>
          </a:prstGeom>
        </p:spPr>
        <p:txBody>
          <a:bodyPr vert="horz" wrap="square" lIns="0" tIns="0" rIns="0" bIns="0" rtlCol="0">
            <a:spAutoFit/>
          </a:bodyPr>
          <a:lstStyle/>
          <a:p>
            <a:pPr marL="12700">
              <a:lnSpc>
                <a:spcPct val="100000"/>
              </a:lnSpc>
            </a:pPr>
            <a:r>
              <a:rPr sz="3600" dirty="0"/>
              <a:t>Mishap</a:t>
            </a:r>
            <a:r>
              <a:rPr sz="3600" spc="-75" dirty="0"/>
              <a:t> </a:t>
            </a:r>
            <a:r>
              <a:rPr sz="3600" dirty="0"/>
              <a:t>Reporting</a:t>
            </a:r>
          </a:p>
        </p:txBody>
      </p:sp>
      <p:sp>
        <p:nvSpPr>
          <p:cNvPr id="9" name="Footer Placeholder 3"/>
          <p:cNvSpPr>
            <a:spLocks noGrp="1"/>
          </p:cNvSpPr>
          <p:nvPr>
            <p:ph type="ftr" sz="quarter" idx="10"/>
          </p:nvPr>
        </p:nvSpPr>
        <p:spPr>
          <a:xfrm>
            <a:off x="3657600" y="6248400"/>
            <a:ext cx="4470400" cy="476250"/>
          </a:xfrm>
        </p:spPr>
        <p:txBody>
          <a:bodyPr/>
          <a:lstStyle/>
          <a:p>
            <a:pPr>
              <a:defRPr/>
            </a:pPr>
            <a:r>
              <a:rPr lang="en-US" altLang="en-US" b="1" dirty="0"/>
              <a:t>2020 Telecommunications Workshop Response Directorate</a:t>
            </a:r>
          </a:p>
        </p:txBody>
      </p:sp>
      <p:sp>
        <p:nvSpPr>
          <p:cNvPr id="10"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42</a:t>
            </a:fld>
            <a:endParaRPr lang="en-US" altLang="en-US" sz="1400" b="1" dirty="0">
              <a:solidFill>
                <a:srgbClr val="000099"/>
              </a:solidFill>
            </a:endParaRPr>
          </a:p>
        </p:txBody>
      </p:sp>
      <p:sp>
        <p:nvSpPr>
          <p:cNvPr id="11" name="object 8"/>
          <p:cNvSpPr txBox="1"/>
          <p:nvPr/>
        </p:nvSpPr>
        <p:spPr>
          <a:xfrm>
            <a:off x="714587" y="1340889"/>
            <a:ext cx="10867813" cy="4811574"/>
          </a:xfrm>
          <a:prstGeom prst="rect">
            <a:avLst/>
          </a:prstGeom>
        </p:spPr>
        <p:txBody>
          <a:bodyPr vert="horz" wrap="square" lIns="0" tIns="0" rIns="0" bIns="0" rtlCol="0">
            <a:spAutoFit/>
          </a:bodyPr>
          <a:lstStyle/>
          <a:p>
            <a:pPr marL="355600" marR="816610" indent="-342900">
              <a:lnSpc>
                <a:spcPct val="100000"/>
              </a:lnSpc>
              <a:buChar char="•"/>
              <a:tabLst>
                <a:tab pos="354965" algn="l"/>
                <a:tab pos="355600" algn="l"/>
              </a:tabLst>
            </a:pPr>
            <a:r>
              <a:rPr sz="3200" dirty="0">
                <a:latin typeface="Arial"/>
                <a:cs typeface="Arial"/>
              </a:rPr>
              <a:t>ALL </a:t>
            </a:r>
            <a:r>
              <a:rPr sz="3200" spc="-5" dirty="0">
                <a:latin typeface="Arial"/>
                <a:cs typeface="Arial"/>
              </a:rPr>
              <a:t>mishaps must </a:t>
            </a:r>
            <a:r>
              <a:rPr sz="3200" dirty="0">
                <a:latin typeface="Arial"/>
                <a:cs typeface="Arial"/>
              </a:rPr>
              <a:t>be</a:t>
            </a:r>
            <a:r>
              <a:rPr lang="en-US" sz="3200" dirty="0">
                <a:latin typeface="Arial"/>
                <a:cs typeface="Arial"/>
              </a:rPr>
              <a:t> </a:t>
            </a:r>
            <a:r>
              <a:rPr sz="3200" spc="-5" dirty="0">
                <a:latin typeface="Arial"/>
                <a:cs typeface="Arial"/>
              </a:rPr>
              <a:t>reported </a:t>
            </a:r>
            <a:r>
              <a:rPr sz="3200" dirty="0">
                <a:latin typeface="Arial"/>
                <a:cs typeface="Arial"/>
              </a:rPr>
              <a:t>to</a:t>
            </a:r>
            <a:r>
              <a:rPr sz="3200" spc="-85" dirty="0">
                <a:latin typeface="Arial"/>
                <a:cs typeface="Arial"/>
              </a:rPr>
              <a:t> </a:t>
            </a:r>
            <a:r>
              <a:rPr sz="3200" dirty="0">
                <a:latin typeface="Arial"/>
                <a:cs typeface="Arial"/>
              </a:rPr>
              <a:t>the Order Issuing </a:t>
            </a:r>
            <a:r>
              <a:rPr sz="3200" spc="-5" dirty="0">
                <a:latin typeface="Arial"/>
                <a:cs typeface="Arial"/>
              </a:rPr>
              <a:t>Authority</a:t>
            </a:r>
            <a:r>
              <a:rPr lang="en-US" sz="3200" spc="-100" dirty="0">
                <a:latin typeface="Arial"/>
                <a:cs typeface="Arial"/>
              </a:rPr>
              <a:t> </a:t>
            </a:r>
            <a:r>
              <a:rPr sz="3200" dirty="0">
                <a:latin typeface="Arial"/>
                <a:cs typeface="Arial"/>
              </a:rPr>
              <a:t>(OIA)</a:t>
            </a:r>
            <a:r>
              <a:rPr lang="en-US" sz="3200" dirty="0">
                <a:latin typeface="Arial"/>
                <a:cs typeface="Arial"/>
              </a:rPr>
              <a:t> immediately</a:t>
            </a:r>
          </a:p>
          <a:p>
            <a:pPr lvl="0" algn="ctr">
              <a:spcBef>
                <a:spcPts val="575"/>
              </a:spcBef>
              <a:tabLst>
                <a:tab pos="756920" algn="l"/>
              </a:tabLst>
            </a:pPr>
            <a:r>
              <a:rPr lang="en-US" sz="2000" b="1" dirty="0">
                <a:solidFill>
                  <a:prstClr val="black"/>
                </a:solidFill>
                <a:latin typeface="Arial" panose="020B0604020202020204" pitchFamily="34" charset="0"/>
                <a:cs typeface="Arial" panose="020B0604020202020204" pitchFamily="34" charset="0"/>
              </a:rPr>
              <a:t> A Coast Guard mishap is defined as any unplanned, unexpected or undesirable event that causes injury, occupational illness, death, material loss or damage.</a:t>
            </a:r>
          </a:p>
          <a:p>
            <a:pPr lvl="0" algn="ctr">
              <a:spcBef>
                <a:spcPts val="575"/>
              </a:spcBef>
              <a:tabLst>
                <a:tab pos="756920" algn="l"/>
              </a:tabLst>
            </a:pPr>
            <a:r>
              <a:rPr lang="en-US" sz="2000" b="1" dirty="0">
                <a:solidFill>
                  <a:prstClr val="black"/>
                </a:solidFill>
                <a:latin typeface="Arial" panose="020B0604020202020204" pitchFamily="34" charset="0"/>
                <a:cs typeface="Arial" panose="020B0604020202020204" pitchFamily="34" charset="0"/>
              </a:rPr>
              <a:t>   Additionally the Auxiliary wants any incident which causes a disruption or alteration of the mission reported.</a:t>
            </a:r>
          </a:p>
          <a:p>
            <a:pPr lvl="0" algn="ctr">
              <a:spcBef>
                <a:spcPts val="575"/>
              </a:spcBef>
              <a:tabLst>
                <a:tab pos="756920" algn="l"/>
              </a:tabLst>
            </a:pPr>
            <a:r>
              <a:rPr lang="en-US" sz="2000" b="1" dirty="0">
                <a:solidFill>
                  <a:prstClr val="black"/>
                </a:solidFill>
                <a:latin typeface="Arial" panose="020B0604020202020204" pitchFamily="34" charset="0"/>
                <a:cs typeface="Arial" panose="020B0604020202020204" pitchFamily="34" charset="0"/>
              </a:rPr>
              <a:t>This allows the mishap to become an education opportunity to be shared across the entire organization.</a:t>
            </a:r>
            <a:endParaRPr sz="3200" dirty="0">
              <a:latin typeface="Arial" panose="020B0604020202020204" pitchFamily="34" charset="0"/>
              <a:cs typeface="Arial" panose="020B0604020202020204" pitchFamily="34" charset="0"/>
            </a:endParaRPr>
          </a:p>
          <a:p>
            <a:pPr marL="355600" indent="-342900">
              <a:lnSpc>
                <a:spcPct val="100000"/>
              </a:lnSpc>
              <a:spcBef>
                <a:spcPts val="735"/>
              </a:spcBef>
              <a:buChar char="•"/>
              <a:tabLst>
                <a:tab pos="354965" algn="l"/>
                <a:tab pos="355600" algn="l"/>
              </a:tabLst>
            </a:pPr>
            <a:r>
              <a:rPr sz="3200" spc="-5" dirty="0">
                <a:latin typeface="Arial"/>
                <a:cs typeface="Arial"/>
              </a:rPr>
              <a:t>Mishap </a:t>
            </a:r>
            <a:r>
              <a:rPr lang="en-US" sz="3200" spc="-5" dirty="0">
                <a:latin typeface="Arial"/>
                <a:cs typeface="Arial"/>
              </a:rPr>
              <a:t>reporting </a:t>
            </a:r>
            <a:r>
              <a:rPr sz="3200" u="sng" spc="-5" dirty="0">
                <a:latin typeface="Arial"/>
                <a:cs typeface="Arial"/>
              </a:rPr>
              <a:t>does</a:t>
            </a:r>
            <a:r>
              <a:rPr lang="en-US" sz="3200" u="sng" spc="-5" dirty="0">
                <a:latin typeface="Arial"/>
                <a:cs typeface="Arial"/>
              </a:rPr>
              <a:t> </a:t>
            </a:r>
            <a:r>
              <a:rPr sz="3200" u="sng" spc="-5" dirty="0">
                <a:latin typeface="Arial"/>
                <a:cs typeface="Arial"/>
              </a:rPr>
              <a:t>not</a:t>
            </a:r>
            <a:r>
              <a:rPr sz="3200" spc="-5" dirty="0">
                <a:latin typeface="Arial"/>
                <a:cs typeface="Arial"/>
              </a:rPr>
              <a:t> equal</a:t>
            </a:r>
            <a:r>
              <a:rPr sz="3200" spc="-40" dirty="0">
                <a:latin typeface="Arial"/>
                <a:cs typeface="Arial"/>
              </a:rPr>
              <a:t> </a:t>
            </a:r>
            <a:r>
              <a:rPr sz="3200" spc="-5" dirty="0">
                <a:latin typeface="Arial"/>
                <a:cs typeface="Arial"/>
              </a:rPr>
              <a:t>punishment</a:t>
            </a:r>
            <a:endParaRPr lang="en-US" sz="3200" spc="-5" dirty="0">
              <a:latin typeface="Arial"/>
              <a:cs typeface="Arial"/>
            </a:endParaRPr>
          </a:p>
          <a:p>
            <a:pPr marL="812800" lvl="1" indent="-342900">
              <a:spcBef>
                <a:spcPts val="735"/>
              </a:spcBef>
              <a:buFont typeface="Arial" panose="020B0604020202020204" pitchFamily="34" charset="0"/>
              <a:buChar char="•"/>
              <a:tabLst>
                <a:tab pos="354965" algn="l"/>
                <a:tab pos="355600" algn="l"/>
              </a:tabLst>
            </a:pPr>
            <a:r>
              <a:rPr lang="en-US" sz="2000" spc="-5" dirty="0">
                <a:latin typeface="Arial"/>
                <a:cs typeface="Arial"/>
              </a:rPr>
              <a:t>However this does not apply for reckless or foolhardy actions. </a:t>
            </a:r>
            <a:endParaRPr sz="2000" dirty="0">
              <a:latin typeface="Arial"/>
              <a:cs typeface="Arial"/>
            </a:endParaRPr>
          </a:p>
          <a:p>
            <a:pPr marL="812800" marR="40005" lvl="1" indent="-342900">
              <a:lnSpc>
                <a:spcPct val="100000"/>
              </a:lnSpc>
              <a:spcBef>
                <a:spcPts val="605"/>
              </a:spcBef>
              <a:buFont typeface="Arial" panose="020B0604020202020204" pitchFamily="34" charset="0"/>
              <a:buChar char="•"/>
              <a:tabLst>
                <a:tab pos="756920" algn="l"/>
                <a:tab pos="3434079" algn="l"/>
              </a:tabLst>
            </a:pPr>
            <a:r>
              <a:rPr lang="en-US" sz="2000" spc="-5" dirty="0">
                <a:latin typeface="Arial"/>
                <a:cs typeface="Arial"/>
              </a:rPr>
              <a:t>Incidents occur</a:t>
            </a:r>
            <a:endParaRPr sz="2000" dirty="0">
              <a:latin typeface="Arial"/>
              <a:cs typeface="Arial"/>
            </a:endParaRPr>
          </a:p>
          <a:p>
            <a:pPr marL="812800" lvl="1" indent="-342900">
              <a:lnSpc>
                <a:spcPct val="100000"/>
              </a:lnSpc>
              <a:spcBef>
                <a:spcPts val="575"/>
              </a:spcBef>
              <a:buFont typeface="Arial" panose="020B0604020202020204" pitchFamily="34" charset="0"/>
              <a:buChar char="•"/>
              <a:tabLst>
                <a:tab pos="756920" algn="l"/>
              </a:tabLst>
            </a:pPr>
            <a:r>
              <a:rPr sz="2000" spc="-5" dirty="0">
                <a:latin typeface="Arial"/>
                <a:cs typeface="Arial"/>
              </a:rPr>
              <a:t>Not reporting </a:t>
            </a:r>
            <a:r>
              <a:rPr sz="2000" dirty="0">
                <a:latin typeface="Arial"/>
                <a:cs typeface="Arial"/>
              </a:rPr>
              <a:t>a </a:t>
            </a:r>
            <a:r>
              <a:rPr sz="2000" spc="-5" dirty="0">
                <a:latin typeface="Arial"/>
                <a:cs typeface="Arial"/>
              </a:rPr>
              <a:t>mishap </a:t>
            </a:r>
            <a:r>
              <a:rPr lang="en-US" sz="2000" spc="-5" dirty="0">
                <a:latin typeface="Arial"/>
                <a:cs typeface="Arial"/>
              </a:rPr>
              <a:t>may</a:t>
            </a:r>
            <a:r>
              <a:rPr sz="2000" spc="-5" dirty="0">
                <a:latin typeface="Arial"/>
                <a:cs typeface="Arial"/>
              </a:rPr>
              <a:t> lead </a:t>
            </a:r>
            <a:r>
              <a:rPr sz="2000" dirty="0">
                <a:latin typeface="Arial"/>
                <a:cs typeface="Arial"/>
              </a:rPr>
              <a:t>to </a:t>
            </a:r>
            <a:r>
              <a:rPr sz="2000" spc="-5" dirty="0">
                <a:latin typeface="Arial"/>
                <a:cs typeface="Arial"/>
              </a:rPr>
              <a:t>punitive</a:t>
            </a:r>
            <a:r>
              <a:rPr sz="2000" spc="100" dirty="0">
                <a:latin typeface="Arial"/>
                <a:cs typeface="Arial"/>
              </a:rPr>
              <a:t> </a:t>
            </a:r>
            <a:r>
              <a:rPr sz="2000" spc="-5" dirty="0">
                <a:latin typeface="Arial"/>
                <a:cs typeface="Arial"/>
              </a:rPr>
              <a:t>action</a:t>
            </a:r>
            <a:endParaRPr lang="en-US" sz="2000" spc="-5" dirty="0">
              <a:latin typeface="Arial"/>
              <a:cs typeface="Arial"/>
            </a:endParaRPr>
          </a:p>
        </p:txBody>
      </p:sp>
    </p:spTree>
    <p:extLst>
      <p:ext uri="{BB962C8B-B14F-4D97-AF65-F5344CB8AC3E}">
        <p14:creationId xmlns:p14="http://schemas.microsoft.com/office/powerpoint/2010/main" val="3094209335"/>
      </p:ext>
    </p:extLst>
  </p:cSld>
  <p:clrMapOvr>
    <a:masterClrMapping/>
  </p:clrMapOvr>
  <p:transition>
    <p:cover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a:effectLst>
            <a:outerShdw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dirty="0">
                <a:effectLst>
                  <a:outerShdw blurRad="38100" dist="38100" dir="2700000" algn="tl">
                    <a:srgbClr val="000000">
                      <a:alpha val="43137"/>
                    </a:srgbClr>
                  </a:outerShdw>
                </a:effectLst>
                <a:ea typeface="ＭＳ Ｐゴシック" pitchFamily="34" charset="-128"/>
              </a:rPr>
              <a:t>AOM Considerations</a:t>
            </a:r>
          </a:p>
        </p:txBody>
      </p:sp>
      <p:sp>
        <p:nvSpPr>
          <p:cNvPr id="72707" name="Rectangle 3"/>
          <p:cNvSpPr>
            <a:spLocks noGrp="1" noChangeArrowheads="1"/>
          </p:cNvSpPr>
          <p:nvPr>
            <p:ph type="body" idx="1"/>
          </p:nvPr>
        </p:nvSpPr>
        <p:spPr/>
        <p:txBody>
          <a:bodyPr/>
          <a:lstStyle/>
          <a:p>
            <a:pPr>
              <a:lnSpc>
                <a:spcPct val="90000"/>
              </a:lnSpc>
            </a:pPr>
            <a:r>
              <a:rPr lang="en-US" altLang="en-US" dirty="0">
                <a:ea typeface="ＭＳ Ｐゴシック" pitchFamily="34" charset="-128"/>
              </a:rPr>
              <a:t>When a </a:t>
            </a:r>
            <a:r>
              <a:rPr lang="en-US" altLang="en-US" b="1" dirty="0">
                <a:ea typeface="ＭＳ Ｐゴシック" pitchFamily="34" charset="-128"/>
              </a:rPr>
              <a:t>Mobile Radio Facility</a:t>
            </a:r>
            <a:r>
              <a:rPr lang="en-US" altLang="en-US" dirty="0">
                <a:ea typeface="ＭＳ Ｐゴシック" pitchFamily="34" charset="-128"/>
              </a:rPr>
              <a:t> is directed to move, AOM orders are required.  The Coast Guard OIA (order issuing authority) approves AOM orders.</a:t>
            </a:r>
          </a:p>
          <a:p>
            <a:pPr>
              <a:lnSpc>
                <a:spcPct val="90000"/>
              </a:lnSpc>
            </a:pPr>
            <a:r>
              <a:rPr lang="en-US" altLang="en-US" dirty="0">
                <a:ea typeface="ＭＳ Ｐゴシック" pitchFamily="34" charset="-128"/>
              </a:rPr>
              <a:t>When a </a:t>
            </a:r>
            <a:r>
              <a:rPr lang="en-US" altLang="en-US" b="1" dirty="0">
                <a:ea typeface="ＭＳ Ｐゴシック" pitchFamily="34" charset="-128"/>
              </a:rPr>
              <a:t>Transportable Radio Facility</a:t>
            </a:r>
            <a:r>
              <a:rPr lang="en-US" altLang="en-US" dirty="0">
                <a:ea typeface="ＭＳ Ｐゴシック" pitchFamily="34" charset="-128"/>
              </a:rPr>
              <a:t> is directed to move, AOM orders and DIRAUX approval are required</a:t>
            </a:r>
          </a:p>
          <a:p>
            <a:pPr lvl="1">
              <a:lnSpc>
                <a:spcPct val="90000"/>
              </a:lnSpc>
            </a:pPr>
            <a:r>
              <a:rPr lang="en-US" altLang="en-US" dirty="0">
                <a:ea typeface="ＭＳ Ｐゴシック" pitchFamily="34" charset="-128"/>
              </a:rPr>
              <a:t>In those situations where an operator (TCO), under orders, travels from home to arrive at a Fixed Land ACU, they are not eligible for AOM travel reimbursement. Depending on their ACU duty hours, relative to meal time, they may request reimbursement for meals through the AOM process</a:t>
            </a:r>
            <a:endParaRPr lang="en-US" altLang="en-US" sz="2400" dirty="0">
              <a:ea typeface="ＭＳ Ｐゴシック" pitchFamily="34" charset="-128"/>
            </a:endParaRPr>
          </a:p>
        </p:txBody>
      </p:sp>
      <p:sp>
        <p:nvSpPr>
          <p:cNvPr id="4" name="Footer Placeholder 3"/>
          <p:cNvSpPr>
            <a:spLocks noGrp="1"/>
          </p:cNvSpPr>
          <p:nvPr>
            <p:ph type="ftr" sz="quarter" idx="10"/>
          </p:nvPr>
        </p:nvSpPr>
        <p:spPr>
          <a:xfrm>
            <a:off x="3657600" y="6248400"/>
            <a:ext cx="4470400" cy="476250"/>
          </a:xfrm>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43</a:t>
            </a:fld>
            <a:endParaRPr lang="en-US" altLang="en-US" sz="1400" b="1" dirty="0">
              <a:solidFill>
                <a:srgbClr val="000099"/>
              </a:solidFill>
            </a:endParaRPr>
          </a:p>
        </p:txBody>
      </p:sp>
    </p:spTree>
    <p:extLst>
      <p:ext uri="{BB962C8B-B14F-4D97-AF65-F5344CB8AC3E}">
        <p14:creationId xmlns:p14="http://schemas.microsoft.com/office/powerpoint/2010/main" val="527401691"/>
      </p:ext>
    </p:extLst>
  </p:cSld>
  <p:clrMapOvr>
    <a:masterClrMapping/>
  </p:clrMapOvr>
  <p:transition>
    <p:cover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MARINE CHANNEL 16</a:t>
            </a:r>
          </a:p>
        </p:txBody>
      </p:sp>
      <p:sp>
        <p:nvSpPr>
          <p:cNvPr id="63490" name="Content Placeholder 2"/>
          <p:cNvSpPr>
            <a:spLocks noGrp="1"/>
          </p:cNvSpPr>
          <p:nvPr>
            <p:ph idx="1"/>
          </p:nvPr>
        </p:nvSpPr>
        <p:spPr/>
        <p:txBody>
          <a:bodyPr/>
          <a:lstStyle/>
          <a:p>
            <a:pPr eaLnBrk="1" hangingPunct="1"/>
            <a:r>
              <a:rPr lang="en-US" altLang="en-US" dirty="0">
                <a:ea typeface="ＭＳ Ｐゴシック" pitchFamily="34" charset="-128"/>
              </a:rPr>
              <a:t>Channel </a:t>
            </a:r>
            <a:r>
              <a:rPr lang="en-US" altLang="en-US" b="1" u="sng" dirty="0">
                <a:ea typeface="ＭＳ Ｐゴシック" pitchFamily="34" charset="-128"/>
              </a:rPr>
              <a:t>16</a:t>
            </a:r>
            <a:r>
              <a:rPr lang="en-US" altLang="en-US" dirty="0">
                <a:ea typeface="ＭＳ Ｐゴシック" pitchFamily="34" charset="-128"/>
              </a:rPr>
              <a:t> is the international emergency/distress and calling channel  </a:t>
            </a:r>
          </a:p>
          <a:p>
            <a:pPr eaLnBrk="1" hangingPunct="1"/>
            <a:r>
              <a:rPr lang="en-US" altLang="en-US" b="1" dirty="0">
                <a:solidFill>
                  <a:srgbClr val="FF0000"/>
                </a:solidFill>
                <a:ea typeface="ＭＳ Ｐゴシック" pitchFamily="34" charset="-128"/>
              </a:rPr>
              <a:t>Always monitor channel 16 (at least in scan mode) even if there is a specific reason to monitor another channel (regatta, SAR case, guard channel, etc.)</a:t>
            </a:r>
          </a:p>
          <a:p>
            <a:pPr eaLnBrk="1" hangingPunct="1"/>
            <a:r>
              <a:rPr lang="en-US" altLang="en-US" dirty="0">
                <a:ea typeface="ＭＳ Ｐゴシック" pitchFamily="34" charset="-128"/>
              </a:rPr>
              <a:t>Encourage all boaters to monitor channel 16 when underway</a:t>
            </a:r>
          </a:p>
        </p:txBody>
      </p:sp>
      <p:sp>
        <p:nvSpPr>
          <p:cNvPr id="4" name="Footer Placeholder 3"/>
          <p:cNvSpPr>
            <a:spLocks noGrp="1"/>
          </p:cNvSpPr>
          <p:nvPr>
            <p:ph type="ftr" sz="quarter" idx="10"/>
          </p:nvPr>
        </p:nvSpPr>
        <p:spPr>
          <a:xfrm>
            <a:off x="3647209" y="6248400"/>
            <a:ext cx="4470400" cy="476250"/>
          </a:xfrm>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44</a:t>
            </a:fld>
            <a:endParaRPr lang="en-US" altLang="en-US" sz="1400" b="1" dirty="0">
              <a:solidFill>
                <a:srgbClr val="000099"/>
              </a:solidFill>
            </a:endParaRPr>
          </a:p>
        </p:txBody>
      </p:sp>
    </p:spTree>
    <p:extLst>
      <p:ext uri="{BB962C8B-B14F-4D97-AF65-F5344CB8AC3E}">
        <p14:creationId xmlns:p14="http://schemas.microsoft.com/office/powerpoint/2010/main" val="3831676305"/>
      </p:ext>
    </p:extLst>
  </p:cSld>
  <p:clrMapOvr>
    <a:masterClrMapping/>
  </p:clrMapOvr>
  <p:transition>
    <p:cover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919" y="3092975"/>
            <a:ext cx="4053935" cy="2280338"/>
          </a:xfrm>
          <a:prstGeom prst="rect">
            <a:avLst/>
          </a:prstGeom>
        </p:spPr>
      </p:pic>
      <p:sp>
        <p:nvSpPr>
          <p:cNvPr id="3" name="TextBox 2"/>
          <p:cNvSpPr txBox="1"/>
          <p:nvPr/>
        </p:nvSpPr>
        <p:spPr>
          <a:xfrm>
            <a:off x="406400" y="1317509"/>
            <a:ext cx="11480800" cy="1077218"/>
          </a:xfrm>
          <a:prstGeom prst="rect">
            <a:avLst/>
          </a:prstGeom>
          <a:noFill/>
        </p:spPr>
        <p:txBody>
          <a:bodyPr wrap="square" rtlCol="0">
            <a:spAutoFit/>
          </a:bodyPr>
          <a:lstStyle/>
          <a:p>
            <a:pPr lvl="0" algn="ctr"/>
            <a:r>
              <a:rPr lang="en-US" sz="3200" dirty="0">
                <a:solidFill>
                  <a:prstClr val="black"/>
                </a:solidFill>
              </a:rPr>
              <a:t>The US Coast Guard has asked for Auxiliary members to become Coast Guard Communications Watchstanders (CWS). </a:t>
            </a:r>
          </a:p>
        </p:txBody>
      </p:sp>
      <p:sp>
        <p:nvSpPr>
          <p:cNvPr id="8" name="TextBox 7"/>
          <p:cNvSpPr txBox="1"/>
          <p:nvPr/>
        </p:nvSpPr>
        <p:spPr>
          <a:xfrm>
            <a:off x="3651213" y="2311364"/>
            <a:ext cx="4876800" cy="523220"/>
          </a:xfrm>
          <a:prstGeom prst="rect">
            <a:avLst/>
          </a:prstGeom>
          <a:noFill/>
        </p:spPr>
        <p:txBody>
          <a:bodyPr wrap="square" rtlCol="0">
            <a:spAutoFit/>
          </a:bodyPr>
          <a:lstStyle/>
          <a:p>
            <a:r>
              <a:rPr lang="en-US" sz="2800" dirty="0"/>
              <a:t>What does a CG CWS do?</a:t>
            </a:r>
          </a:p>
        </p:txBody>
      </p:sp>
      <p:sp>
        <p:nvSpPr>
          <p:cNvPr id="9" name="TextBox 8"/>
          <p:cNvSpPr txBox="1"/>
          <p:nvPr/>
        </p:nvSpPr>
        <p:spPr>
          <a:xfrm>
            <a:off x="5474168" y="3395656"/>
            <a:ext cx="6717832"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Monitor and answer the radios and phones</a:t>
            </a:r>
          </a:p>
          <a:p>
            <a:pPr marL="285750" indent="-285750">
              <a:buFont typeface="Arial" panose="020B0604020202020204" pitchFamily="34" charset="0"/>
              <a:buChar char="•"/>
            </a:pPr>
            <a:r>
              <a:rPr lang="en-US" sz="2400" dirty="0"/>
              <a:t>Stand Guard for underway unit assets</a:t>
            </a:r>
          </a:p>
          <a:p>
            <a:pPr marL="285750" indent="-285750">
              <a:buFont typeface="Arial" panose="020B0604020202020204" pitchFamily="34" charset="0"/>
              <a:buChar char="•"/>
            </a:pPr>
            <a:r>
              <a:rPr lang="en-US" sz="2400" dirty="0"/>
              <a:t>Keep radio logs and document SAR cases</a:t>
            </a:r>
          </a:p>
          <a:p>
            <a:pPr marL="285750" indent="-285750">
              <a:buFont typeface="Arial" panose="020B0604020202020204" pitchFamily="34" charset="0"/>
              <a:buChar char="•"/>
            </a:pPr>
            <a:r>
              <a:rPr lang="en-US" sz="2400" dirty="0"/>
              <a:t>Give unit “Pipes”</a:t>
            </a:r>
          </a:p>
          <a:p>
            <a:pPr marL="285750" indent="-285750">
              <a:buFont typeface="Arial" panose="020B0604020202020204" pitchFamily="34" charset="0"/>
              <a:buChar char="•"/>
            </a:pPr>
            <a:r>
              <a:rPr lang="en-US" sz="2400" dirty="0"/>
              <a:t>Assist and keep informed the unit command structure</a:t>
            </a:r>
          </a:p>
          <a:p>
            <a:pPr marL="285750" indent="-285750">
              <a:buFont typeface="Arial" panose="020B0604020202020204" pitchFamily="34" charset="0"/>
              <a:buChar char="•"/>
            </a:pPr>
            <a:r>
              <a:rPr lang="en-US" sz="2400" dirty="0"/>
              <a:t>And more…</a:t>
            </a:r>
          </a:p>
        </p:txBody>
      </p:sp>
      <p:sp>
        <p:nvSpPr>
          <p:cNvPr id="10" name="TextBox 9"/>
          <p:cNvSpPr txBox="1"/>
          <p:nvPr/>
        </p:nvSpPr>
        <p:spPr>
          <a:xfrm>
            <a:off x="4836297" y="2872436"/>
            <a:ext cx="4059125" cy="523220"/>
          </a:xfrm>
          <a:prstGeom prst="rect">
            <a:avLst/>
          </a:prstGeom>
          <a:noFill/>
        </p:spPr>
        <p:txBody>
          <a:bodyPr wrap="none" rtlCol="0">
            <a:spAutoFit/>
          </a:bodyPr>
          <a:lstStyle/>
          <a:p>
            <a:r>
              <a:rPr lang="en-US" sz="2800" u="sng" dirty="0"/>
              <a:t>Common</a:t>
            </a:r>
            <a:r>
              <a:rPr lang="en-US" sz="2400" u="sng" dirty="0"/>
              <a:t> activities include:</a:t>
            </a:r>
          </a:p>
        </p:txBody>
      </p:sp>
      <p:sp>
        <p:nvSpPr>
          <p:cNvPr id="2" name="TextBox 1"/>
          <p:cNvSpPr txBox="1"/>
          <p:nvPr/>
        </p:nvSpPr>
        <p:spPr>
          <a:xfrm>
            <a:off x="531091" y="355203"/>
            <a:ext cx="8877597" cy="646331"/>
          </a:xfrm>
          <a:prstGeom prst="rect">
            <a:avLst/>
          </a:prstGeom>
          <a:noFill/>
        </p:spPr>
        <p:txBody>
          <a:bodyPr wrap="square" rtlCol="0">
            <a:spAutoFit/>
          </a:bodyPr>
          <a:lstStyle/>
          <a:p>
            <a:pPr algn="r"/>
            <a:r>
              <a:rPr lang="en-US" sz="3600" dirty="0">
                <a:solidFill>
                  <a:srgbClr val="FF0000"/>
                </a:solidFill>
                <a:latin typeface="+mj-lt"/>
              </a:rPr>
              <a:t>Coast Guard Watch Standing</a:t>
            </a:r>
          </a:p>
        </p:txBody>
      </p:sp>
      <p:sp>
        <p:nvSpPr>
          <p:cNvPr id="12" name="Footer Placeholder 3"/>
          <p:cNvSpPr>
            <a:spLocks noGrp="1"/>
          </p:cNvSpPr>
          <p:nvPr>
            <p:ph type="ftr" sz="quarter" idx="10"/>
          </p:nvPr>
        </p:nvSpPr>
        <p:spPr>
          <a:xfrm>
            <a:off x="3115158" y="6182591"/>
            <a:ext cx="6617777" cy="542059"/>
          </a:xfrm>
        </p:spPr>
        <p:txBody>
          <a:bodyPr/>
          <a:lstStyle/>
          <a:p>
            <a:pPr lvl="0" algn="ctr">
              <a:defRPr/>
            </a:pPr>
            <a:r>
              <a:rPr lang="en-US" altLang="en-US" sz="1400" b="1" dirty="0">
                <a:solidFill>
                  <a:srgbClr val="000099"/>
                </a:solidFill>
                <a:latin typeface="Arial" charset="0"/>
              </a:rPr>
              <a:t>2020 Telecommunications Workshop Response</a:t>
            </a:r>
          </a:p>
          <a:p>
            <a:pPr lvl="0" algn="ctr">
              <a:defRPr/>
            </a:pPr>
            <a:r>
              <a:rPr lang="en-US" altLang="en-US" sz="1400" b="1" dirty="0">
                <a:solidFill>
                  <a:srgbClr val="000099"/>
                </a:solidFill>
                <a:latin typeface="Arial" charset="0"/>
              </a:rPr>
              <a:t>Directorate</a:t>
            </a:r>
          </a:p>
        </p:txBody>
      </p:sp>
      <p:sp>
        <p:nvSpPr>
          <p:cNvPr id="14" name="Rectangle 6"/>
          <p:cNvSpPr txBox="1">
            <a:spLocks noChangeArrowheads="1"/>
          </p:cNvSpPr>
          <p:nvPr/>
        </p:nvSpPr>
        <p:spPr>
          <a:xfrm>
            <a:off x="11379200" y="64008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45</a:t>
            </a:fld>
            <a:endParaRPr lang="en-US" altLang="en-US" sz="1400" b="1" dirty="0">
              <a:solidFill>
                <a:srgbClr val="000099"/>
              </a:solidFill>
            </a:endParaRPr>
          </a:p>
        </p:txBody>
      </p:sp>
    </p:spTree>
    <p:extLst>
      <p:ext uri="{BB962C8B-B14F-4D97-AF65-F5344CB8AC3E}">
        <p14:creationId xmlns:p14="http://schemas.microsoft.com/office/powerpoint/2010/main" val="122781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500"/>
                                        <p:tgtEl>
                                          <p:spTgt spid="9">
                                            <p:txEl>
                                              <p:pRg st="4" end="4"/>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fade">
                                      <p:cBhvr>
                                        <p:cTn id="3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build="p"/>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Watch Standing Recruitment</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46</a:t>
            </a:fld>
            <a:endParaRPr lang="en-US" altLang="en-US" sz="1400" b="1" dirty="0">
              <a:solidFill>
                <a:srgbClr val="000099"/>
              </a:solidFill>
            </a:endParaRPr>
          </a:p>
        </p:txBody>
      </p:sp>
      <p:sp>
        <p:nvSpPr>
          <p:cNvPr id="7" name="TextBox 6"/>
          <p:cNvSpPr txBox="1"/>
          <p:nvPr/>
        </p:nvSpPr>
        <p:spPr>
          <a:xfrm>
            <a:off x="666425" y="1249799"/>
            <a:ext cx="10966773" cy="430887"/>
          </a:xfrm>
          <a:prstGeom prst="rect">
            <a:avLst/>
          </a:prstGeom>
          <a:noFill/>
        </p:spPr>
        <p:txBody>
          <a:bodyPr wrap="square" rtlCol="0">
            <a:spAutoFit/>
          </a:bodyPr>
          <a:lstStyle/>
          <a:p>
            <a:pPr algn="ctr"/>
            <a:r>
              <a:rPr lang="en-US" sz="2200" dirty="0"/>
              <a:t>You are interested in becoming a CWS and helping a CG Unit. What do you do?</a:t>
            </a:r>
          </a:p>
        </p:txBody>
      </p:sp>
      <p:graphicFrame>
        <p:nvGraphicFramePr>
          <p:cNvPr id="8" name="Diagram 7"/>
          <p:cNvGraphicFramePr/>
          <p:nvPr>
            <p:extLst>
              <p:ext uri="{D42A27DB-BD31-4B8C-83A1-F6EECF244321}">
                <p14:modId xmlns:p14="http://schemas.microsoft.com/office/powerpoint/2010/main" val="1337279429"/>
              </p:ext>
            </p:extLst>
          </p:nvPr>
        </p:nvGraphicFramePr>
        <p:xfrm>
          <a:off x="2318288" y="1676485"/>
          <a:ext cx="8382000" cy="4429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241231"/>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99B98C69-CC4A-4E84-ADD8-1BDE2789FC7A}"/>
                                            </p:graphicEl>
                                          </p:spTgt>
                                        </p:tgtEl>
                                        <p:attrNameLst>
                                          <p:attrName>style.visibility</p:attrName>
                                        </p:attrNameLst>
                                      </p:cBhvr>
                                      <p:to>
                                        <p:strVal val="visible"/>
                                      </p:to>
                                    </p:set>
                                    <p:animEffect transition="in" filter="fade">
                                      <p:cBhvr>
                                        <p:cTn id="7" dur="1000"/>
                                        <p:tgtEl>
                                          <p:spTgt spid="8">
                                            <p:graphicEl>
                                              <a:dgm id="{99B98C69-CC4A-4E84-ADD8-1BDE2789FC7A}"/>
                                            </p:graphicEl>
                                          </p:spTgt>
                                        </p:tgtEl>
                                      </p:cBhvr>
                                    </p:animEffect>
                                  </p:childTnLst>
                                </p:cTn>
                              </p:par>
                            </p:childTnLst>
                          </p:cTn>
                        </p:par>
                        <p:par>
                          <p:cTn id="8" fill="hold">
                            <p:stCondLst>
                              <p:cond delay="1000"/>
                            </p:stCondLst>
                            <p:childTnLst>
                              <p:par>
                                <p:cTn id="9" presetID="10" presetClass="entr" presetSubtype="0" fill="hold" grpId="0" nodeType="afterEffect">
                                  <p:stCondLst>
                                    <p:cond delay="2000"/>
                                  </p:stCondLst>
                                  <p:childTnLst>
                                    <p:set>
                                      <p:cBhvr>
                                        <p:cTn id="10" dur="1" fill="hold">
                                          <p:stCondLst>
                                            <p:cond delay="0"/>
                                          </p:stCondLst>
                                        </p:cTn>
                                        <p:tgtEl>
                                          <p:spTgt spid="8">
                                            <p:graphicEl>
                                              <a:dgm id="{38D6C16B-D4FB-4FD4-8C59-A40994624FDB}"/>
                                            </p:graphicEl>
                                          </p:spTgt>
                                        </p:tgtEl>
                                        <p:attrNameLst>
                                          <p:attrName>style.visibility</p:attrName>
                                        </p:attrNameLst>
                                      </p:cBhvr>
                                      <p:to>
                                        <p:strVal val="visible"/>
                                      </p:to>
                                    </p:set>
                                    <p:animEffect transition="in" filter="fade">
                                      <p:cBhvr>
                                        <p:cTn id="11" dur="2000"/>
                                        <p:tgtEl>
                                          <p:spTgt spid="8">
                                            <p:graphicEl>
                                              <a:dgm id="{38D6C16B-D4FB-4FD4-8C59-A40994624FDB}"/>
                                            </p:graphic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8">
                                            <p:graphicEl>
                                              <a:dgm id="{B493E6A0-BA5A-4085-AB12-A62CDD344EC7}"/>
                                            </p:graphicEl>
                                          </p:spTgt>
                                        </p:tgtEl>
                                        <p:attrNameLst>
                                          <p:attrName>style.visibility</p:attrName>
                                        </p:attrNameLst>
                                      </p:cBhvr>
                                      <p:to>
                                        <p:strVal val="visible"/>
                                      </p:to>
                                    </p:set>
                                    <p:animEffect transition="in" filter="fade">
                                      <p:cBhvr>
                                        <p:cTn id="15" dur="2000"/>
                                        <p:tgtEl>
                                          <p:spTgt spid="8">
                                            <p:graphicEl>
                                              <a:dgm id="{B493E6A0-BA5A-4085-AB12-A62CDD344EC7}"/>
                                            </p:graphicEl>
                                          </p:spTgt>
                                        </p:tgtEl>
                                      </p:cBhvr>
                                    </p:animEffect>
                                  </p:childTnLst>
                                </p:cTn>
                              </p:par>
                            </p:childTnLst>
                          </p:cTn>
                        </p:par>
                        <p:par>
                          <p:cTn id="16" fill="hold">
                            <p:stCondLst>
                              <p:cond delay="9000"/>
                            </p:stCondLst>
                            <p:childTnLst>
                              <p:par>
                                <p:cTn id="17" presetID="10" presetClass="entr" presetSubtype="0" fill="hold" grpId="0" nodeType="afterEffect">
                                  <p:stCondLst>
                                    <p:cond delay="2000"/>
                                  </p:stCondLst>
                                  <p:childTnLst>
                                    <p:set>
                                      <p:cBhvr>
                                        <p:cTn id="18" dur="1" fill="hold">
                                          <p:stCondLst>
                                            <p:cond delay="0"/>
                                          </p:stCondLst>
                                        </p:cTn>
                                        <p:tgtEl>
                                          <p:spTgt spid="8">
                                            <p:graphicEl>
                                              <a:dgm id="{77A2206C-1A48-46B6-9A83-2D43C67171CB}"/>
                                            </p:graphicEl>
                                          </p:spTgt>
                                        </p:tgtEl>
                                        <p:attrNameLst>
                                          <p:attrName>style.visibility</p:attrName>
                                        </p:attrNameLst>
                                      </p:cBhvr>
                                      <p:to>
                                        <p:strVal val="visible"/>
                                      </p:to>
                                    </p:set>
                                    <p:animEffect transition="in" filter="fade">
                                      <p:cBhvr>
                                        <p:cTn id="19" dur="2000"/>
                                        <p:tgtEl>
                                          <p:spTgt spid="8">
                                            <p:graphicEl>
                                              <a:dgm id="{77A2206C-1A48-46B6-9A83-2D43C67171CB}"/>
                                            </p:graphicEl>
                                          </p:spTgt>
                                        </p:tgtEl>
                                      </p:cBhvr>
                                    </p:animEffect>
                                  </p:childTnLst>
                                </p:cTn>
                              </p:par>
                            </p:childTnLst>
                          </p:cTn>
                        </p:par>
                        <p:par>
                          <p:cTn id="20" fill="hold">
                            <p:stCondLst>
                              <p:cond delay="13000"/>
                            </p:stCondLst>
                            <p:childTnLst>
                              <p:par>
                                <p:cTn id="21" presetID="10" presetClass="entr" presetSubtype="0" fill="hold" grpId="0" nodeType="afterEffect">
                                  <p:stCondLst>
                                    <p:cond delay="2000"/>
                                  </p:stCondLst>
                                  <p:childTnLst>
                                    <p:set>
                                      <p:cBhvr>
                                        <p:cTn id="22" dur="1" fill="hold">
                                          <p:stCondLst>
                                            <p:cond delay="0"/>
                                          </p:stCondLst>
                                        </p:cTn>
                                        <p:tgtEl>
                                          <p:spTgt spid="8">
                                            <p:graphicEl>
                                              <a:dgm id="{C6D00A76-4682-419B-B8E0-0C7166CFC456}"/>
                                            </p:graphicEl>
                                          </p:spTgt>
                                        </p:tgtEl>
                                        <p:attrNameLst>
                                          <p:attrName>style.visibility</p:attrName>
                                        </p:attrNameLst>
                                      </p:cBhvr>
                                      <p:to>
                                        <p:strVal val="visible"/>
                                      </p:to>
                                    </p:set>
                                    <p:animEffect transition="in" filter="fade">
                                      <p:cBhvr>
                                        <p:cTn id="23" dur="2000"/>
                                        <p:tgtEl>
                                          <p:spTgt spid="8">
                                            <p:graphicEl>
                                              <a:dgm id="{C6D00A76-4682-419B-B8E0-0C7166CFC456}"/>
                                            </p:graphicEl>
                                          </p:spTgt>
                                        </p:tgtEl>
                                      </p:cBhvr>
                                    </p:animEffect>
                                  </p:childTnLst>
                                </p:cTn>
                              </p:par>
                            </p:childTnLst>
                          </p:cTn>
                        </p:par>
                        <p:par>
                          <p:cTn id="24" fill="hold">
                            <p:stCondLst>
                              <p:cond delay="17000"/>
                            </p:stCondLst>
                            <p:childTnLst>
                              <p:par>
                                <p:cTn id="25" presetID="10" presetClass="entr" presetSubtype="0" fill="hold" grpId="0" nodeType="afterEffect">
                                  <p:stCondLst>
                                    <p:cond delay="2000"/>
                                  </p:stCondLst>
                                  <p:childTnLst>
                                    <p:set>
                                      <p:cBhvr>
                                        <p:cTn id="26" dur="1" fill="hold">
                                          <p:stCondLst>
                                            <p:cond delay="0"/>
                                          </p:stCondLst>
                                        </p:cTn>
                                        <p:tgtEl>
                                          <p:spTgt spid="8">
                                            <p:graphicEl>
                                              <a:dgm id="{E62A622E-3DD5-49DC-97AB-825772AD51C1}"/>
                                            </p:graphicEl>
                                          </p:spTgt>
                                        </p:tgtEl>
                                        <p:attrNameLst>
                                          <p:attrName>style.visibility</p:attrName>
                                        </p:attrNameLst>
                                      </p:cBhvr>
                                      <p:to>
                                        <p:strVal val="visible"/>
                                      </p:to>
                                    </p:set>
                                    <p:animEffect transition="in" filter="fade">
                                      <p:cBhvr>
                                        <p:cTn id="27" dur="2000"/>
                                        <p:tgtEl>
                                          <p:spTgt spid="8">
                                            <p:graphicEl>
                                              <a:dgm id="{E62A622E-3DD5-49DC-97AB-825772AD51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Watch Standing Requirements</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47</a:t>
            </a:fld>
            <a:endParaRPr lang="en-US" altLang="en-US" sz="1400" b="1" dirty="0">
              <a:solidFill>
                <a:srgbClr val="000099"/>
              </a:solidFill>
            </a:endParaRPr>
          </a:p>
        </p:txBody>
      </p:sp>
      <p:sp>
        <p:nvSpPr>
          <p:cNvPr id="3" name="TextBox 2"/>
          <p:cNvSpPr txBox="1"/>
          <p:nvPr/>
        </p:nvSpPr>
        <p:spPr>
          <a:xfrm>
            <a:off x="667353" y="1407002"/>
            <a:ext cx="10213382" cy="2739211"/>
          </a:xfrm>
          <a:prstGeom prst="rect">
            <a:avLst/>
          </a:prstGeom>
          <a:noFill/>
        </p:spPr>
        <p:txBody>
          <a:bodyPr wrap="square" rtlCol="0">
            <a:spAutoFit/>
          </a:bodyPr>
          <a:lstStyle/>
          <a:p>
            <a:r>
              <a:rPr lang="en-US" sz="2800" dirty="0"/>
              <a:t>Requirements:</a:t>
            </a:r>
          </a:p>
          <a:p>
            <a:pPr marL="914400" lvl="1" indent="-457200">
              <a:buFont typeface="Arial" panose="020B0604020202020204" pitchFamily="34" charset="0"/>
              <a:buChar char="•"/>
            </a:pPr>
            <a:r>
              <a:rPr lang="en-US" sz="2800" dirty="0"/>
              <a:t>BQ qualified</a:t>
            </a:r>
          </a:p>
          <a:p>
            <a:pPr marL="914400" lvl="1" indent="-457200">
              <a:buFont typeface="Arial" panose="020B0604020202020204" pitchFamily="34" charset="0"/>
              <a:buChar char="•"/>
            </a:pPr>
            <a:r>
              <a:rPr lang="en-US" sz="2800" dirty="0"/>
              <a:t>Passed AUXCOM (prior to 8/1/2009) or TCO </a:t>
            </a:r>
          </a:p>
          <a:p>
            <a:pPr marL="914400" lvl="1" indent="-457200">
              <a:buFont typeface="Arial" panose="020B0604020202020204" pitchFamily="34" charset="0"/>
              <a:buChar char="•"/>
            </a:pPr>
            <a:r>
              <a:rPr lang="en-US" sz="2800" dirty="0"/>
              <a:t>Current with AUXMT</a:t>
            </a:r>
          </a:p>
          <a:p>
            <a:pPr marL="914400" lvl="1" indent="-457200">
              <a:buFont typeface="Arial" panose="020B0604020202020204" pitchFamily="34" charset="0"/>
              <a:buChar char="•"/>
            </a:pPr>
            <a:r>
              <a:rPr lang="en-US" sz="2800" dirty="0"/>
              <a:t>Taken ICS 100, 200, 700, 800</a:t>
            </a:r>
          </a:p>
          <a:p>
            <a:pPr marL="914400" lvl="1" indent="-457200">
              <a:buFont typeface="Arial" panose="020B0604020202020204" pitchFamily="34" charset="0"/>
              <a:buChar char="•"/>
            </a:pPr>
            <a:r>
              <a:rPr lang="en-US" sz="2800" dirty="0"/>
              <a:t>DO Security clearance for CG Watchstander position</a:t>
            </a:r>
          </a:p>
        </p:txBody>
      </p:sp>
      <p:sp>
        <p:nvSpPr>
          <p:cNvPr id="6" name="TextBox 5"/>
          <p:cNvSpPr txBox="1"/>
          <p:nvPr/>
        </p:nvSpPr>
        <p:spPr>
          <a:xfrm>
            <a:off x="660990" y="4191021"/>
            <a:ext cx="11226210" cy="1384995"/>
          </a:xfrm>
          <a:prstGeom prst="rect">
            <a:avLst/>
          </a:prstGeom>
          <a:noFill/>
        </p:spPr>
        <p:txBody>
          <a:bodyPr wrap="square" rtlCol="0">
            <a:spAutoFit/>
          </a:bodyPr>
          <a:lstStyle/>
          <a:p>
            <a:r>
              <a:rPr lang="en-US" sz="2800" dirty="0"/>
              <a:t>Next steps:</a:t>
            </a:r>
          </a:p>
          <a:p>
            <a:pPr marL="914400" lvl="1" indent="-457200">
              <a:buFont typeface="Arial" panose="020B0604020202020204" pitchFamily="34" charset="0"/>
              <a:buChar char="•"/>
            </a:pPr>
            <a:r>
              <a:rPr lang="en-US" sz="2800" dirty="0"/>
              <a:t>Request approval through FSO-CM to your FC</a:t>
            </a:r>
          </a:p>
          <a:p>
            <a:pPr marL="1371600" lvl="2" indent="-457200">
              <a:buFont typeface="Arial" panose="020B0604020202020204" pitchFamily="34" charset="0"/>
              <a:buChar char="•"/>
            </a:pPr>
            <a:r>
              <a:rPr lang="en-US" sz="2800" dirty="0"/>
              <a:t>CM/FC requests approval through Auxiliary Coordinator</a:t>
            </a:r>
          </a:p>
        </p:txBody>
      </p:sp>
    </p:spTree>
    <p:extLst>
      <p:ext uri="{BB962C8B-B14F-4D97-AF65-F5344CB8AC3E}">
        <p14:creationId xmlns:p14="http://schemas.microsoft.com/office/powerpoint/2010/main" val="174650317"/>
      </p:ext>
    </p:extLst>
  </p:cSld>
  <p:clrMapOvr>
    <a:masterClrMapping/>
  </p:clrMapOvr>
  <p:transition>
    <p:cover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219200"/>
            <a:ext cx="109728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dirty="0"/>
          </a:p>
        </p:txBody>
      </p:sp>
      <p:sp>
        <p:nvSpPr>
          <p:cNvPr id="3" name="object 3"/>
          <p:cNvSpPr/>
          <p:nvPr/>
        </p:nvSpPr>
        <p:spPr>
          <a:xfrm>
            <a:off x="609600" y="1295400"/>
            <a:ext cx="109728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dirty="0"/>
          </a:p>
        </p:txBody>
      </p:sp>
      <p:sp>
        <p:nvSpPr>
          <p:cNvPr id="4" name="object 4"/>
          <p:cNvSpPr/>
          <p:nvPr/>
        </p:nvSpPr>
        <p:spPr>
          <a:xfrm>
            <a:off x="609601" y="6248398"/>
            <a:ext cx="2171700" cy="488950"/>
          </a:xfrm>
          <a:prstGeom prst="rect">
            <a:avLst/>
          </a:prstGeom>
          <a:blipFill>
            <a:blip r:embed="rId3" cstate="print"/>
            <a:stretch>
              <a:fillRect/>
            </a:stretch>
          </a:blipFill>
        </p:spPr>
        <p:txBody>
          <a:bodyPr wrap="square" lIns="0" tIns="0" rIns="0" bIns="0" rtlCol="0"/>
          <a:lstStyle/>
          <a:p>
            <a:endParaRPr dirty="0"/>
          </a:p>
        </p:txBody>
      </p:sp>
      <p:sp>
        <p:nvSpPr>
          <p:cNvPr id="5" name="Title 4"/>
          <p:cNvSpPr>
            <a:spLocks noGrp="1"/>
          </p:cNvSpPr>
          <p:nvPr>
            <p:ph type="title"/>
          </p:nvPr>
        </p:nvSpPr>
        <p:spPr>
          <a:xfrm>
            <a:off x="838200" y="136525"/>
            <a:ext cx="10744200" cy="1325563"/>
          </a:xfrm>
        </p:spPr>
        <p:txBody>
          <a:bodyPr/>
          <a:lstStyle/>
          <a:p>
            <a:pPr algn="r"/>
            <a:r>
              <a:rPr lang="en-US" sz="3600" b="1" dirty="0"/>
              <a:t>AUXSCOUT</a:t>
            </a:r>
          </a:p>
        </p:txBody>
      </p:sp>
      <p:sp>
        <p:nvSpPr>
          <p:cNvPr id="7" name="Content Placeholder 6">
            <a:extLst>
              <a:ext uri="{FF2B5EF4-FFF2-40B4-BE49-F238E27FC236}">
                <a16:creationId xmlns:a16="http://schemas.microsoft.com/office/drawing/2014/main" id="{FC416485-757D-4919-8794-1E06B976878E}"/>
              </a:ext>
            </a:extLst>
          </p:cNvPr>
          <p:cNvSpPr>
            <a:spLocks noGrp="1"/>
          </p:cNvSpPr>
          <p:nvPr>
            <p:ph sz="half" idx="2"/>
          </p:nvPr>
        </p:nvSpPr>
        <p:spPr>
          <a:xfrm>
            <a:off x="5543550" y="1728788"/>
            <a:ext cx="6038850" cy="3904757"/>
          </a:xfrm>
        </p:spPr>
        <p:txBody>
          <a:bodyPr>
            <a:normAutofit/>
          </a:bodyPr>
          <a:lstStyle/>
          <a:p>
            <a:r>
              <a:rPr lang="en-US" sz="3200" dirty="0"/>
              <a:t>Auxiliary-Sea Scout Youth Development Program</a:t>
            </a:r>
          </a:p>
          <a:p>
            <a:r>
              <a:rPr lang="en-US" sz="3200" dirty="0"/>
              <a:t>When involved with Sea Scouts observe all provisions of the SOP published            01 November 2019</a:t>
            </a:r>
          </a:p>
          <a:p>
            <a:pPr marL="0" indent="0">
              <a:buNone/>
            </a:pPr>
            <a:endParaRPr lang="en-US" dirty="0"/>
          </a:p>
        </p:txBody>
      </p:sp>
      <p:sp>
        <p:nvSpPr>
          <p:cNvPr id="10" name="object 10"/>
          <p:cNvSpPr txBox="1">
            <a:spLocks noGrp="1"/>
          </p:cNvSpPr>
          <p:nvPr>
            <p:ph type="ftr" sz="quarter" idx="11"/>
          </p:nvPr>
        </p:nvSpPr>
        <p:spPr>
          <a:xfrm>
            <a:off x="3801919" y="6180144"/>
            <a:ext cx="5227782" cy="434093"/>
          </a:xfrm>
          <a:prstGeom prst="rect">
            <a:avLst/>
          </a:prstGeom>
        </p:spPr>
        <p:txBody>
          <a:bodyPr vert="horz" wrap="square" lIns="0" tIns="3175" rIns="0" bIns="0" rtlCol="0">
            <a:spAutoFit/>
          </a:bodyPr>
          <a:lstStyle/>
          <a:p>
            <a:pPr algn="ctr"/>
            <a:r>
              <a:rPr lang="en-US" altLang="en-US" sz="1400" b="1" dirty="0">
                <a:solidFill>
                  <a:srgbClr val="000099"/>
                </a:solidFill>
                <a:latin typeface="Arial" charset="0"/>
              </a:rPr>
              <a:t>2020 Telecommunications Workshop Response</a:t>
            </a:r>
          </a:p>
          <a:p>
            <a:pPr algn="ctr"/>
            <a:r>
              <a:rPr lang="en-US" altLang="en-US" sz="1400" b="1" dirty="0">
                <a:solidFill>
                  <a:srgbClr val="000099"/>
                </a:solidFill>
                <a:latin typeface="Arial" charset="0"/>
              </a:rPr>
              <a:t>Directorate</a:t>
            </a:r>
          </a:p>
        </p:txBody>
      </p:sp>
      <p:sp>
        <p:nvSpPr>
          <p:cNvPr id="9" name="Rectangle 6"/>
          <p:cNvSpPr>
            <a:spLocks noGrp="1" noChangeArrowheads="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48</a:t>
            </a:fld>
            <a:endParaRPr lang="en-US" altLang="en-US" sz="1400" b="1" dirty="0">
              <a:solidFill>
                <a:srgbClr val="000099"/>
              </a:solidFill>
            </a:endParaRPr>
          </a:p>
        </p:txBody>
      </p:sp>
      <p:pic>
        <p:nvPicPr>
          <p:cNvPr id="14" name="Content Placeholder 13">
            <a:extLst>
              <a:ext uri="{FF2B5EF4-FFF2-40B4-BE49-F238E27FC236}">
                <a16:creationId xmlns:a16="http://schemas.microsoft.com/office/drawing/2014/main" id="{033F41ED-17B9-4EE7-AE6C-D5A6FD115E83}"/>
              </a:ext>
            </a:extLst>
          </p:cNvPr>
          <p:cNvPicPr>
            <a:picLocks noGrp="1" noChangeAspect="1"/>
          </p:cNvPicPr>
          <p:nvPr>
            <p:ph sz="half" idx="1"/>
          </p:nvPr>
        </p:nvPicPr>
        <p:blipFill>
          <a:blip r:embed="rId4"/>
          <a:stretch>
            <a:fillRect/>
          </a:stretch>
        </p:blipFill>
        <p:spPr>
          <a:xfrm>
            <a:off x="768733" y="1686746"/>
            <a:ext cx="4017580" cy="4017580"/>
          </a:xfrm>
          <a:prstGeom prst="rect">
            <a:avLst/>
          </a:prstGeom>
        </p:spPr>
      </p:pic>
    </p:spTree>
    <p:extLst>
      <p:ext uri="{BB962C8B-B14F-4D97-AF65-F5344CB8AC3E}">
        <p14:creationId xmlns:p14="http://schemas.microsoft.com/office/powerpoint/2010/main" val="2777995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1"/>
          <p:cNvSpPr>
            <a:spLocks noGrp="1"/>
          </p:cNvSpPr>
          <p:nvPr>
            <p:ph type="title"/>
          </p:nvPr>
        </p:nvSpPr>
        <p:spPr>
          <a:xfrm>
            <a:off x="609600" y="163516"/>
            <a:ext cx="11074400" cy="1055687"/>
          </a:xfrm>
        </p:spPr>
        <p:txBody>
          <a:bodyPr/>
          <a:lstStyle/>
          <a:p>
            <a:pPr eaLnBrk="1" hangingPunct="1">
              <a:defRPr/>
            </a:pPr>
            <a:r>
              <a:rPr lang="en-US" altLang="en-US" sz="3600" dirty="0">
                <a:effectLst>
                  <a:outerShdw blurRad="38100" dist="38100" dir="2700000" algn="tl">
                    <a:srgbClr val="000000">
                      <a:alpha val="43137"/>
                    </a:srgbClr>
                  </a:outerShdw>
                </a:effectLst>
              </a:rPr>
              <a:t>National Contact Information</a:t>
            </a:r>
          </a:p>
        </p:txBody>
      </p:sp>
      <p:sp>
        <p:nvSpPr>
          <p:cNvPr id="64514" name="Content Placeholder 2"/>
          <p:cNvSpPr>
            <a:spLocks noGrp="1"/>
          </p:cNvSpPr>
          <p:nvPr>
            <p:ph sz="half" idx="1"/>
          </p:nvPr>
        </p:nvSpPr>
        <p:spPr/>
        <p:txBody>
          <a:bodyPr/>
          <a:lstStyle/>
          <a:p>
            <a:pPr marL="0" indent="0" eaLnBrk="1" hangingPunct="1">
              <a:buFontTx/>
              <a:buNone/>
            </a:pPr>
            <a:r>
              <a:rPr lang="en-US" altLang="en-US" sz="2000" dirty="0">
                <a:ea typeface="ＭＳ Ｐゴシック" pitchFamily="34" charset="-128"/>
              </a:rPr>
              <a:t>Chief, Telecommunication Division</a:t>
            </a:r>
          </a:p>
          <a:p>
            <a:pPr marL="0" indent="0" eaLnBrk="1" hangingPunct="1">
              <a:buFontTx/>
              <a:buNone/>
            </a:pPr>
            <a:r>
              <a:rPr lang="en-US" altLang="en-US" sz="2000" dirty="0">
                <a:ea typeface="ＭＳ Ｐゴシック" pitchFamily="34" charset="-128"/>
              </a:rPr>
              <a:t>COMO David Elliot, DVC-RT</a:t>
            </a:r>
          </a:p>
          <a:p>
            <a:pPr marL="0" indent="0" eaLnBrk="1" hangingPunct="1">
              <a:buFontTx/>
              <a:buNone/>
            </a:pPr>
            <a:r>
              <a:rPr lang="en-US" altLang="en-US" sz="2000" dirty="0">
                <a:ea typeface="ＭＳ Ｐゴシック" pitchFamily="34" charset="-128"/>
                <a:hlinkClick r:id="rId2"/>
              </a:rPr>
              <a:t>David.Elliot@cgauxnet.us</a:t>
            </a:r>
            <a:r>
              <a:rPr lang="en-US" altLang="en-US" sz="2000" dirty="0">
                <a:ea typeface="ＭＳ Ｐゴシック" pitchFamily="34" charset="-128"/>
              </a:rPr>
              <a:t> </a:t>
            </a:r>
          </a:p>
          <a:p>
            <a:pPr marL="0" indent="0" eaLnBrk="1" hangingPunct="1">
              <a:buFontTx/>
              <a:buNone/>
            </a:pPr>
            <a:r>
              <a:rPr lang="en-US" altLang="en-US" sz="2000" dirty="0">
                <a:ea typeface="ＭＳ Ｐゴシック" pitchFamily="34" charset="-128"/>
              </a:rPr>
              <a:t>772-781-5969</a:t>
            </a:r>
          </a:p>
          <a:p>
            <a:pPr marL="0" indent="0" eaLnBrk="1" hangingPunct="1">
              <a:buFontTx/>
              <a:buNone/>
            </a:pPr>
            <a:endParaRPr lang="en-US" altLang="en-US" sz="2000" dirty="0">
              <a:ea typeface="ＭＳ Ｐゴシック" pitchFamily="34" charset="-128"/>
            </a:endParaRPr>
          </a:p>
          <a:p>
            <a:pPr marL="0" indent="0" eaLnBrk="1" hangingPunct="1">
              <a:buFontTx/>
              <a:buNone/>
            </a:pPr>
            <a:r>
              <a:rPr lang="en-US" altLang="en-US" sz="2000" dirty="0">
                <a:ea typeface="ＭＳ Ｐゴシック" pitchFamily="34" charset="-128"/>
              </a:rPr>
              <a:t>Contingency Communications</a:t>
            </a:r>
          </a:p>
          <a:p>
            <a:pPr marL="0" indent="0" eaLnBrk="1" hangingPunct="1">
              <a:buFontTx/>
              <a:buNone/>
            </a:pPr>
            <a:r>
              <a:rPr lang="en-US" altLang="en-US" sz="2000" dirty="0">
                <a:ea typeface="ＭＳ Ｐゴシック" pitchFamily="34" charset="-128"/>
              </a:rPr>
              <a:t>David Rockwell, BC-RTC</a:t>
            </a:r>
          </a:p>
          <a:p>
            <a:pPr marL="0" indent="0" eaLnBrk="1" hangingPunct="1">
              <a:buFontTx/>
              <a:buNone/>
            </a:pPr>
            <a:r>
              <a:rPr lang="en-US" sz="2000" dirty="0">
                <a:hlinkClick r:id="rId3"/>
              </a:rPr>
              <a:t>david.rockwell@cgauxnet.us</a:t>
            </a:r>
            <a:endParaRPr lang="en-US" sz="2000" dirty="0"/>
          </a:p>
          <a:p>
            <a:pPr marL="0" indent="0" eaLnBrk="1" hangingPunct="1">
              <a:buFontTx/>
              <a:buNone/>
            </a:pPr>
            <a:r>
              <a:rPr lang="en-US" altLang="en-US" sz="2000" dirty="0">
                <a:ea typeface="ＭＳ Ｐゴシック" pitchFamily="34" charset="-128"/>
              </a:rPr>
              <a:t>727-823-7580</a:t>
            </a:r>
          </a:p>
          <a:p>
            <a:pPr marL="0" indent="0" eaLnBrk="1" hangingPunct="1">
              <a:buFontTx/>
              <a:buNone/>
            </a:pPr>
            <a:endParaRPr lang="en-US" altLang="en-US" sz="1400" dirty="0">
              <a:ea typeface="ＭＳ Ｐゴシック" pitchFamily="34" charset="-128"/>
            </a:endParaRPr>
          </a:p>
          <a:p>
            <a:pPr marL="0" indent="0" eaLnBrk="1" hangingPunct="1">
              <a:buFontTx/>
              <a:buNone/>
            </a:pPr>
            <a:r>
              <a:rPr lang="en-US" altLang="en-US" sz="1800" dirty="0">
                <a:ea typeface="ＭＳ Ｐゴシック" pitchFamily="34" charset="-128"/>
              </a:rPr>
              <a:t> </a:t>
            </a:r>
            <a:endParaRPr lang="en-US" altLang="en-US" sz="1400" dirty="0">
              <a:ea typeface="ＭＳ Ｐゴシック" pitchFamily="34" charset="-128"/>
            </a:endParaRPr>
          </a:p>
          <a:p>
            <a:pPr marL="0" indent="0" eaLnBrk="1" hangingPunct="1">
              <a:buFontTx/>
              <a:buNone/>
            </a:pPr>
            <a:endParaRPr lang="en-US" altLang="en-US" sz="1400" dirty="0">
              <a:ea typeface="ＭＳ Ｐゴシック" pitchFamily="34" charset="-128"/>
            </a:endParaRPr>
          </a:p>
          <a:p>
            <a:pPr marL="0" indent="0" eaLnBrk="1" hangingPunct="1">
              <a:buFontTx/>
              <a:buNone/>
            </a:pPr>
            <a:endParaRPr lang="en-US" altLang="en-US" sz="1800" dirty="0">
              <a:ea typeface="ＭＳ Ｐゴシック" pitchFamily="34" charset="-128"/>
            </a:endParaRPr>
          </a:p>
          <a:p>
            <a:pPr marL="0" indent="0" eaLnBrk="1" hangingPunct="1">
              <a:buFontTx/>
              <a:buNone/>
            </a:pPr>
            <a:endParaRPr lang="en-US" altLang="en-US" sz="1800" dirty="0">
              <a:ea typeface="ＭＳ Ｐゴシック" pitchFamily="34" charset="-128"/>
            </a:endParaRPr>
          </a:p>
        </p:txBody>
      </p:sp>
      <p:sp>
        <p:nvSpPr>
          <p:cNvPr id="64515" name="Content Placeholder 6"/>
          <p:cNvSpPr>
            <a:spLocks noGrp="1"/>
          </p:cNvSpPr>
          <p:nvPr>
            <p:ph sz="half" idx="2"/>
          </p:nvPr>
        </p:nvSpPr>
        <p:spPr>
          <a:xfrm>
            <a:off x="5858107" y="1600201"/>
            <a:ext cx="5384800" cy="2849563"/>
          </a:xfrm>
        </p:spPr>
        <p:txBody>
          <a:bodyPr/>
          <a:lstStyle/>
          <a:p>
            <a:pPr marL="0" indent="0" eaLnBrk="1" hangingPunct="1">
              <a:buFontTx/>
              <a:buNone/>
            </a:pPr>
            <a:r>
              <a:rPr lang="en-US" altLang="en-US" sz="2000" dirty="0">
                <a:ea typeface="ＭＳ Ｐゴシック" pitchFamily="34" charset="-128"/>
              </a:rPr>
              <a:t>Program Integration</a:t>
            </a:r>
          </a:p>
          <a:p>
            <a:pPr marL="0" indent="0" eaLnBrk="1" hangingPunct="1">
              <a:buFontTx/>
              <a:buNone/>
            </a:pPr>
            <a:r>
              <a:rPr lang="en-US" altLang="en-US" sz="2000" dirty="0">
                <a:ea typeface="ＭＳ Ｐゴシック" pitchFamily="34" charset="-128"/>
              </a:rPr>
              <a:t>Don Wellons BC-RTI</a:t>
            </a:r>
          </a:p>
          <a:p>
            <a:pPr marL="0" indent="0" eaLnBrk="1" hangingPunct="1">
              <a:buFontTx/>
              <a:buNone/>
            </a:pPr>
            <a:r>
              <a:rPr lang="en-US" altLang="en-US" sz="2000" dirty="0">
                <a:ea typeface="ＭＳ Ｐゴシック" pitchFamily="34" charset="-128"/>
                <a:hlinkClick r:id="rId4"/>
              </a:rPr>
              <a:t>donald.wellons@cgauxnet.us</a:t>
            </a:r>
            <a:r>
              <a:rPr lang="en-US" altLang="en-US" sz="2000" dirty="0">
                <a:ea typeface="ＭＳ Ｐゴシック" pitchFamily="34" charset="-128"/>
              </a:rPr>
              <a:t> </a:t>
            </a:r>
          </a:p>
          <a:p>
            <a:pPr marL="0" indent="0" eaLnBrk="1" hangingPunct="1">
              <a:buFontTx/>
              <a:buNone/>
            </a:pPr>
            <a:r>
              <a:rPr lang="en-US" altLang="en-US" sz="2000" dirty="0">
                <a:ea typeface="ＭＳ Ｐゴシック" pitchFamily="34" charset="-128"/>
              </a:rPr>
              <a:t>912-266-4041</a:t>
            </a:r>
          </a:p>
          <a:p>
            <a:pPr marL="0" indent="0" eaLnBrk="1" hangingPunct="1">
              <a:buFontTx/>
              <a:buNone/>
            </a:pPr>
            <a:endParaRPr lang="en-US" altLang="en-US" sz="2000" dirty="0">
              <a:ea typeface="ＭＳ Ｐゴシック" pitchFamily="34" charset="-128"/>
            </a:endParaRPr>
          </a:p>
          <a:p>
            <a:pPr marL="0" indent="0" eaLnBrk="1" hangingPunct="1">
              <a:buFontTx/>
              <a:buNone/>
            </a:pPr>
            <a:r>
              <a:rPr lang="en-US" altLang="en-US" sz="2000" dirty="0">
                <a:ea typeface="ＭＳ Ｐゴシック" pitchFamily="34" charset="-128"/>
              </a:rPr>
              <a:t>Coast Guard Support</a:t>
            </a:r>
          </a:p>
          <a:p>
            <a:pPr marL="0" indent="0" eaLnBrk="1" hangingPunct="1">
              <a:buFontTx/>
              <a:buNone/>
            </a:pPr>
            <a:r>
              <a:rPr lang="en-US" altLang="en-US" sz="2000" dirty="0">
                <a:ea typeface="ＭＳ Ｐゴシック" pitchFamily="34" charset="-128"/>
              </a:rPr>
              <a:t>Denis Rossiter BC-RTS</a:t>
            </a:r>
          </a:p>
          <a:p>
            <a:pPr marL="0" indent="0" eaLnBrk="1" hangingPunct="1">
              <a:buFontTx/>
              <a:buNone/>
            </a:pPr>
            <a:r>
              <a:rPr lang="en-US" altLang="en-US" sz="2000" dirty="0">
                <a:ea typeface="ＭＳ Ｐゴシック" pitchFamily="34" charset="-128"/>
                <a:hlinkClick r:id="rId5"/>
              </a:rPr>
              <a:t>p.denis.rossiter@cgauxnet.us</a:t>
            </a:r>
            <a:r>
              <a:rPr lang="en-US" altLang="en-US" sz="2000" dirty="0">
                <a:ea typeface="ＭＳ Ｐゴシック" pitchFamily="34" charset="-128"/>
              </a:rPr>
              <a:t> </a:t>
            </a:r>
          </a:p>
          <a:p>
            <a:pPr marL="0" indent="0" eaLnBrk="1" hangingPunct="1">
              <a:buFontTx/>
              <a:buNone/>
            </a:pPr>
            <a:r>
              <a:rPr lang="en-US" altLang="en-US" sz="2000" dirty="0">
                <a:ea typeface="ＭＳ Ｐゴシック" pitchFamily="34" charset="-128"/>
              </a:rPr>
              <a:t>717-249-9047</a:t>
            </a:r>
          </a:p>
        </p:txBody>
      </p:sp>
      <p:sp>
        <p:nvSpPr>
          <p:cNvPr id="6451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7"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49</a:t>
            </a:fld>
            <a:endParaRPr lang="en-US" altLang="en-US" sz="1400" b="1" dirty="0">
              <a:solidFill>
                <a:srgbClr val="000099"/>
              </a:solidFill>
            </a:endParaRPr>
          </a:p>
        </p:txBody>
      </p:sp>
    </p:spTree>
    <p:extLst>
      <p:ext uri="{BB962C8B-B14F-4D97-AF65-F5344CB8AC3E}">
        <p14:creationId xmlns:p14="http://schemas.microsoft.com/office/powerpoint/2010/main" val="414385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Risk Management</a:t>
            </a:r>
          </a:p>
        </p:txBody>
      </p:sp>
      <p:sp>
        <p:nvSpPr>
          <p:cNvPr id="3" name="Text Placeholder 2"/>
          <p:cNvSpPr>
            <a:spLocks noGrp="1"/>
          </p:cNvSpPr>
          <p:nvPr>
            <p:ph type="body" idx="1"/>
          </p:nvPr>
        </p:nvSpPr>
        <p:spPr>
          <a:xfrm>
            <a:off x="863600" y="1885953"/>
            <a:ext cx="10972800" cy="4525963"/>
          </a:xfrm>
        </p:spPr>
        <p:txBody>
          <a:bodyPr/>
          <a:lstStyle/>
          <a:p>
            <a:pPr marL="0" indent="0" algn="ctr">
              <a:buNone/>
            </a:pPr>
            <a:endParaRPr lang="en-US" sz="4800" dirty="0"/>
          </a:p>
          <a:p>
            <a:pPr marL="0" indent="0" algn="ctr">
              <a:buNone/>
            </a:pPr>
            <a:br>
              <a:rPr lang="en-US" sz="4800" dirty="0"/>
            </a:br>
            <a:r>
              <a:rPr lang="en-US" sz="4400" dirty="0"/>
              <a:t>2020 Risk Management Discussion</a:t>
            </a:r>
          </a:p>
          <a:p>
            <a:endParaRPr lang="en-US" dirty="0"/>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5</a:t>
            </a:fld>
            <a:endParaRPr lang="en-US" altLang="en-US" sz="1400" b="1" dirty="0">
              <a:solidFill>
                <a:srgbClr val="000099"/>
              </a:solidFill>
            </a:endParaRPr>
          </a:p>
        </p:txBody>
      </p:sp>
    </p:spTree>
    <p:extLst>
      <p:ext uri="{BB962C8B-B14F-4D97-AF65-F5344CB8AC3E}">
        <p14:creationId xmlns:p14="http://schemas.microsoft.com/office/powerpoint/2010/main" val="376868549"/>
      </p:ext>
    </p:extLst>
  </p:cSld>
  <p:clrMapOvr>
    <a:masterClrMapping/>
  </p:clrMapOvr>
  <p:transition>
    <p:cover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defRPr/>
            </a:pPr>
            <a:r>
              <a:rPr lang="en-US" sz="3600" dirty="0">
                <a:effectLst>
                  <a:outerShdw blurRad="38100" dist="38100" dir="2700000" algn="tl">
                    <a:srgbClr val="000000">
                      <a:alpha val="43137"/>
                    </a:srgbClr>
                  </a:outerShdw>
                </a:effectLst>
                <a:cs typeface="+mj-cs"/>
              </a:rPr>
              <a:t>Bravo Zulu!</a:t>
            </a:r>
          </a:p>
        </p:txBody>
      </p:sp>
      <p:pic>
        <p:nvPicPr>
          <p:cNvPr id="65538" name="Picture 7" descr="APPLAUSC"/>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1168400" y="1600203"/>
            <a:ext cx="4267200" cy="4525963"/>
          </a:xfrm>
        </p:spPr>
      </p:pic>
      <p:sp>
        <p:nvSpPr>
          <p:cNvPr id="65539" name="Rectangle 6"/>
          <p:cNvSpPr>
            <a:spLocks noGrp="1" noChangeArrowheads="1"/>
          </p:cNvSpPr>
          <p:nvPr>
            <p:ph sz="half" idx="2"/>
          </p:nvPr>
        </p:nvSpPr>
        <p:spPr>
          <a:xfrm>
            <a:off x="5486400" y="1600203"/>
            <a:ext cx="6197600" cy="4525963"/>
          </a:xfrm>
        </p:spPr>
        <p:txBody>
          <a:bodyPr/>
          <a:lstStyle/>
          <a:p>
            <a:pPr eaLnBrk="1" hangingPunct="1">
              <a:lnSpc>
                <a:spcPct val="80000"/>
              </a:lnSpc>
              <a:buFontTx/>
              <a:buNone/>
            </a:pPr>
            <a:r>
              <a:rPr lang="en-US" altLang="en-US" sz="2400" dirty="0">
                <a:ea typeface="ＭＳ Ｐゴシック" pitchFamily="34" charset="-128"/>
              </a:rPr>
              <a:t>Thank you for your participation!  </a:t>
            </a:r>
          </a:p>
          <a:p>
            <a:pPr eaLnBrk="1" hangingPunct="1">
              <a:lnSpc>
                <a:spcPct val="80000"/>
              </a:lnSpc>
              <a:buFontTx/>
              <a:buNone/>
            </a:pPr>
            <a:endParaRPr lang="en-US" altLang="en-US" sz="800" dirty="0">
              <a:ea typeface="ＭＳ Ｐゴシック" pitchFamily="34" charset="-128"/>
            </a:endParaRPr>
          </a:p>
          <a:p>
            <a:pPr eaLnBrk="1" hangingPunct="1">
              <a:lnSpc>
                <a:spcPct val="80000"/>
              </a:lnSpc>
              <a:buFontTx/>
              <a:buNone/>
            </a:pPr>
            <a:r>
              <a:rPr lang="en-US" altLang="en-US" sz="2400" dirty="0">
                <a:ea typeface="ＭＳ Ｐゴシック" pitchFamily="34" charset="-128"/>
              </a:rPr>
              <a:t>We seek your feedback on the content of this presentation.  </a:t>
            </a:r>
          </a:p>
          <a:p>
            <a:pPr eaLnBrk="1" hangingPunct="1">
              <a:lnSpc>
                <a:spcPct val="80000"/>
              </a:lnSpc>
              <a:buFontTx/>
              <a:buNone/>
            </a:pPr>
            <a:endParaRPr lang="en-US" altLang="en-US" sz="800" dirty="0">
              <a:ea typeface="ＭＳ Ｐゴシック" pitchFamily="34" charset="-128"/>
            </a:endParaRPr>
          </a:p>
          <a:p>
            <a:pPr eaLnBrk="1" hangingPunct="1">
              <a:lnSpc>
                <a:spcPct val="80000"/>
              </a:lnSpc>
              <a:buFontTx/>
              <a:buNone/>
            </a:pPr>
            <a:r>
              <a:rPr lang="en-US" altLang="en-US" sz="2400" dirty="0">
                <a:ea typeface="ＭＳ Ｐゴシック" pitchFamily="34" charset="-128"/>
              </a:rPr>
              <a:t>Send your comments to: </a:t>
            </a:r>
          </a:p>
          <a:p>
            <a:pPr eaLnBrk="1" hangingPunct="1">
              <a:lnSpc>
                <a:spcPct val="80000"/>
              </a:lnSpc>
              <a:buFontTx/>
              <a:buNone/>
            </a:pPr>
            <a:r>
              <a:rPr lang="en-US" altLang="en-US" sz="2400" dirty="0">
                <a:ea typeface="ＭＳ Ｐゴシック" pitchFamily="34" charset="-128"/>
                <a:hlinkClick r:id="rId5"/>
              </a:rPr>
              <a:t>Bruce.pugh@cgauxnet.us</a:t>
            </a:r>
            <a:r>
              <a:rPr lang="en-US" altLang="en-US" sz="2400" dirty="0">
                <a:ea typeface="ＭＳ Ｐゴシック" pitchFamily="34" charset="-128"/>
              </a:rPr>
              <a:t> Division Chief – Education Division</a:t>
            </a:r>
          </a:p>
          <a:p>
            <a:pPr eaLnBrk="1" hangingPunct="1">
              <a:lnSpc>
                <a:spcPct val="80000"/>
              </a:lnSpc>
              <a:buFontTx/>
              <a:buNone/>
            </a:pPr>
            <a:endParaRPr lang="en-US" altLang="en-US" sz="2000" dirty="0">
              <a:ea typeface="ＭＳ Ｐゴシック" pitchFamily="34" charset="-128"/>
            </a:endParaRPr>
          </a:p>
          <a:p>
            <a:pPr eaLnBrk="1" hangingPunct="1">
              <a:lnSpc>
                <a:spcPct val="80000"/>
              </a:lnSpc>
              <a:buFontTx/>
              <a:buNone/>
            </a:pPr>
            <a:endParaRPr lang="en-US" altLang="en-US" sz="2000" dirty="0">
              <a:ea typeface="ＭＳ Ｐゴシック" pitchFamily="34" charset="-128"/>
            </a:endParaRPr>
          </a:p>
          <a:p>
            <a:pPr eaLnBrk="1" hangingPunct="1">
              <a:lnSpc>
                <a:spcPct val="80000"/>
              </a:lnSpc>
              <a:buFontTx/>
              <a:buNone/>
            </a:pPr>
            <a:endParaRPr lang="en-US" altLang="en-US" sz="2000" dirty="0">
              <a:ea typeface="ＭＳ Ｐゴシック" pitchFamily="34" charset="-128"/>
            </a:endParaRPr>
          </a:p>
          <a:p>
            <a:pPr eaLnBrk="1" hangingPunct="1">
              <a:lnSpc>
                <a:spcPct val="80000"/>
              </a:lnSpc>
              <a:buFontTx/>
              <a:buNone/>
            </a:pPr>
            <a:r>
              <a:rPr lang="en-US" altLang="en-US" sz="2200" dirty="0">
                <a:ea typeface="ＭＳ Ｐゴシック" pitchFamily="34" charset="-128"/>
              </a:rPr>
              <a:t>Bruce Pugh, DVC-RE</a:t>
            </a:r>
          </a:p>
          <a:p>
            <a:pPr eaLnBrk="1" hangingPunct="1">
              <a:lnSpc>
                <a:spcPct val="80000"/>
              </a:lnSpc>
              <a:buFontTx/>
              <a:buNone/>
            </a:pPr>
            <a:r>
              <a:rPr lang="en-US" altLang="en-US" sz="2200" dirty="0">
                <a:ea typeface="ＭＳ Ｐゴシック" pitchFamily="34" charset="-128"/>
              </a:rPr>
              <a:t>David Elliot, DVC-RT</a:t>
            </a:r>
          </a:p>
          <a:p>
            <a:pPr eaLnBrk="1" hangingPunct="1">
              <a:lnSpc>
                <a:spcPct val="80000"/>
              </a:lnSpc>
              <a:buFontTx/>
              <a:buNone/>
            </a:pPr>
            <a:r>
              <a:rPr lang="en-US" altLang="en-US" sz="2200" dirty="0">
                <a:ea typeface="ＭＳ Ｐゴシック" pitchFamily="34" charset="-128"/>
              </a:rPr>
              <a:t>Rick Saunders, DIR-R</a:t>
            </a:r>
          </a:p>
          <a:p>
            <a:pPr eaLnBrk="1" hangingPunct="1">
              <a:lnSpc>
                <a:spcPct val="80000"/>
              </a:lnSpc>
              <a:buNone/>
            </a:pPr>
            <a:r>
              <a:rPr lang="en-US" sz="2200" dirty="0">
                <a:latin typeface="Arial" charset="0"/>
              </a:rPr>
              <a:t>Roy Savoca, </a:t>
            </a:r>
            <a:r>
              <a:rPr lang="en-US" sz="2200" dirty="0">
                <a:latin typeface="Arial" charset="0"/>
                <a:cs typeface="Arial"/>
              </a:rPr>
              <a:t>DIR-Rd</a:t>
            </a:r>
          </a:p>
          <a:p>
            <a:pPr eaLnBrk="1" hangingPunct="1">
              <a:lnSpc>
                <a:spcPct val="80000"/>
              </a:lnSpc>
              <a:buFontTx/>
              <a:buNone/>
            </a:pPr>
            <a:endParaRPr lang="en-US" altLang="en-US" sz="2000" dirty="0">
              <a:ea typeface="ＭＳ Ｐゴシック" pitchFamily="34" charset="-128"/>
            </a:endParaRPr>
          </a:p>
          <a:p>
            <a:pPr eaLnBrk="1" hangingPunct="1">
              <a:lnSpc>
                <a:spcPct val="80000"/>
              </a:lnSpc>
              <a:buFontTx/>
              <a:buNone/>
            </a:pPr>
            <a:endParaRPr lang="en-US" altLang="en-US" sz="2000" dirty="0">
              <a:ea typeface="ＭＳ Ｐゴシック" pitchFamily="34" charset="-128"/>
            </a:endParaRPr>
          </a:p>
          <a:p>
            <a:pPr eaLnBrk="1" hangingPunct="1">
              <a:lnSpc>
                <a:spcPct val="90000"/>
              </a:lnSpc>
              <a:buFontTx/>
              <a:buNone/>
            </a:pPr>
            <a:endParaRPr lang="en-US" altLang="en-US" sz="1000" dirty="0">
              <a:ea typeface="ＭＳ Ｐゴシック" pitchFamily="34" charset="-128"/>
            </a:endParaRPr>
          </a:p>
        </p:txBody>
      </p:sp>
      <p:pic>
        <p:nvPicPr>
          <p:cNvPr id="65541" name="Picture 8" descr="BravoZul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2" y="228603"/>
            <a:ext cx="3238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a:t>
            </a:r>
          </a:p>
        </p:txBody>
      </p:sp>
      <p:sp>
        <p:nvSpPr>
          <p:cNvPr id="8" name="Rectangle 6"/>
          <p:cNvSpPr>
            <a:spLocks noGrp="1" noChangeArrowheads="1"/>
          </p:cNvSpPr>
          <p:nvPr>
            <p:ph type="sldNum" sz="quarter" idx="4294967295"/>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fontAlgn="base">
              <a:spcBef>
                <a:spcPct val="0"/>
              </a:spcBef>
              <a:spcAft>
                <a:spcPct val="0"/>
              </a:spcAft>
            </a:pPr>
            <a:fld id="{F2F5B17A-07BB-4537-8047-728E2953B584}" type="slidenum">
              <a:rPr lang="en-US" altLang="en-US" sz="1400" b="1" smtClean="0">
                <a:solidFill>
                  <a:srgbClr val="000099"/>
                </a:solidFill>
              </a:rPr>
              <a:pPr fontAlgn="base">
                <a:spcBef>
                  <a:spcPct val="0"/>
                </a:spcBef>
                <a:spcAft>
                  <a:spcPct val="0"/>
                </a:spcAft>
              </a:pPr>
              <a:t>50</a:t>
            </a:fld>
            <a:endParaRPr lang="en-US" altLang="en-US" sz="1400" b="1" dirty="0">
              <a:solidFill>
                <a:srgbClr val="000099"/>
              </a:solidFill>
            </a:endParaRPr>
          </a:p>
        </p:txBody>
      </p:sp>
    </p:spTree>
    <p:extLst>
      <p:ext uri="{BB962C8B-B14F-4D97-AF65-F5344CB8AC3E}">
        <p14:creationId xmlns:p14="http://schemas.microsoft.com/office/powerpoint/2010/main" val="1951263234"/>
      </p:ext>
    </p:extLst>
  </p:cSld>
  <p:clrMapOvr>
    <a:masterClrMapping/>
  </p:clrMapOvr>
  <p:transition spd="slow">
    <p:sndAc>
      <p:stSnd>
        <p:snd r:embed="rId3" name="applause.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609600" y="152400"/>
            <a:ext cx="10972800" cy="1295400"/>
          </a:xfrm>
          <a:prstGeom prst="rect">
            <a:avLst/>
          </a:prstGeom>
        </p:spPr>
        <p:txBody>
          <a:bodyPr/>
          <a:lstStyle/>
          <a:p>
            <a:r>
              <a:rPr lang="en-US" sz="3600" dirty="0"/>
              <a:t>What is Risk Management</a:t>
            </a:r>
          </a:p>
        </p:txBody>
      </p:sp>
      <p:sp>
        <p:nvSpPr>
          <p:cNvPr id="68" name="Content Placeholder 2"/>
          <p:cNvSpPr txBox="1">
            <a:spLocks noGrp="1"/>
          </p:cNvSpPr>
          <p:nvPr>
            <p:ph type="body" idx="1"/>
          </p:nvPr>
        </p:nvSpPr>
        <p:spPr>
          <a:xfrm>
            <a:off x="660400" y="1749137"/>
            <a:ext cx="10972800" cy="4167188"/>
          </a:xfrm>
          <a:prstGeom prst="rect">
            <a:avLst/>
          </a:prstGeom>
        </p:spPr>
        <p:txBody>
          <a:bodyPr>
            <a:noAutofit/>
          </a:bodyPr>
          <a:lstStyle/>
          <a:p>
            <a:pPr marL="0" indent="0" algn="ctr">
              <a:buNone/>
            </a:pPr>
            <a:r>
              <a:rPr lang="en-US" dirty="0"/>
              <a:t>A </a:t>
            </a:r>
            <a:r>
              <a:rPr lang="en-US" b="1" dirty="0"/>
              <a:t>continuous</a:t>
            </a:r>
            <a:r>
              <a:rPr lang="en-US" dirty="0"/>
              <a:t>, systematic process of identifying and controlling risk in all activities according to a set of pre-conceived parameters by applying appropriate management policies and procedures.  </a:t>
            </a:r>
          </a:p>
          <a:p>
            <a:pPr marL="0" indent="0" algn="ctr">
              <a:buNone/>
            </a:pPr>
            <a:r>
              <a:rPr lang="en-US" dirty="0"/>
              <a:t>This process includes detecting hazards, assessing risk, and implementing and monitoring risk controls to support effective, risk-based decision-making</a:t>
            </a:r>
            <a:r>
              <a:rPr lang="en-US" sz="3400" dirty="0"/>
              <a:t>. </a:t>
            </a:r>
            <a:endParaRPr sz="3400" dirty="0"/>
          </a:p>
        </p:txBody>
      </p:sp>
      <p:sp>
        <p:nvSpPr>
          <p:cNvPr id="2" name="Footer Placeholder 1"/>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6</a:t>
            </a:fld>
            <a:endParaRPr lang="en-US" altLang="en-US" sz="1400" b="1" dirty="0">
              <a:solidFill>
                <a:srgbClr val="000099"/>
              </a:solidFill>
            </a:endParaRPr>
          </a:p>
        </p:txBody>
      </p:sp>
    </p:spTree>
    <p:extLst>
      <p:ext uri="{BB962C8B-B14F-4D97-AF65-F5344CB8AC3E}">
        <p14:creationId xmlns:p14="http://schemas.microsoft.com/office/powerpoint/2010/main" val="4203793540"/>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0" indent="0" algn="ctr">
              <a:buNone/>
            </a:pPr>
            <a:r>
              <a:rPr lang="en-US" dirty="0"/>
              <a:t>Risk Management is more than a form or a process.</a:t>
            </a:r>
          </a:p>
          <a:p>
            <a:endParaRPr lang="en-US" dirty="0"/>
          </a:p>
          <a:p>
            <a:pPr marL="0" indent="0" algn="ctr">
              <a:buNone/>
            </a:pPr>
            <a:r>
              <a:rPr lang="en-US" dirty="0"/>
              <a:t>It is a mindset and awareness of risk and reward that can be used not only in your Auxiliary life but in everything that we do. </a:t>
            </a:r>
          </a:p>
        </p:txBody>
      </p:sp>
      <p:sp>
        <p:nvSpPr>
          <p:cNvPr id="4" name="Title 1">
            <a:extLst>
              <a:ext uri="{FF2B5EF4-FFF2-40B4-BE49-F238E27FC236}">
                <a16:creationId xmlns:a16="http://schemas.microsoft.com/office/drawing/2014/main" id="{2E4E242B-C570-4C77-B336-C9923A56367B}"/>
              </a:ext>
            </a:extLst>
          </p:cNvPr>
          <p:cNvSpPr>
            <a:spLocks noGrp="1"/>
          </p:cNvSpPr>
          <p:nvPr>
            <p:ph type="title"/>
          </p:nvPr>
        </p:nvSpPr>
        <p:spPr/>
        <p:txBody>
          <a:bodyPr/>
          <a:lstStyle/>
          <a:p>
            <a:pPr algn="r"/>
            <a:r>
              <a:rPr lang="en-US" sz="3600" dirty="0"/>
              <a:t>Risk Management</a:t>
            </a:r>
          </a:p>
        </p:txBody>
      </p:sp>
      <p:sp>
        <p:nvSpPr>
          <p:cNvPr id="2" name="Footer Placeholder 1"/>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7</a:t>
            </a:fld>
            <a:endParaRPr lang="en-US" altLang="en-US" sz="1400" b="1" dirty="0">
              <a:solidFill>
                <a:srgbClr val="000099"/>
              </a:solidFill>
            </a:endParaRPr>
          </a:p>
        </p:txBody>
      </p:sp>
    </p:spTree>
    <p:extLst>
      <p:ext uri="{BB962C8B-B14F-4D97-AF65-F5344CB8AC3E}">
        <p14:creationId xmlns:p14="http://schemas.microsoft.com/office/powerpoint/2010/main" val="2416620590"/>
      </p:ext>
    </p:extLst>
  </p:cSld>
  <p:clrMapOvr>
    <a:masterClrMapping/>
  </p:clrMapOvr>
  <p:transition>
    <p:cover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609600" y="152400"/>
            <a:ext cx="10972800" cy="1295400"/>
          </a:xfrm>
          <a:prstGeom prst="rect">
            <a:avLst/>
          </a:prstGeom>
        </p:spPr>
        <p:txBody>
          <a:bodyPr>
            <a:normAutofit/>
          </a:bodyPr>
          <a:lstStyle/>
          <a:p>
            <a:r>
              <a:rPr lang="en-US" sz="3600" dirty="0"/>
              <a:t>Risk Management As A Way Of Life</a:t>
            </a:r>
          </a:p>
        </p:txBody>
      </p:sp>
      <p:sp>
        <p:nvSpPr>
          <p:cNvPr id="68" name="Content Placeholder 2"/>
          <p:cNvSpPr txBox="1">
            <a:spLocks noGrp="1"/>
          </p:cNvSpPr>
          <p:nvPr>
            <p:ph type="body" idx="1"/>
          </p:nvPr>
        </p:nvSpPr>
        <p:spPr>
          <a:xfrm>
            <a:off x="609600" y="1839190"/>
            <a:ext cx="10972800" cy="4409209"/>
          </a:xfrm>
          <a:prstGeom prst="rect">
            <a:avLst/>
          </a:prstGeom>
        </p:spPr>
        <p:txBody>
          <a:bodyPr>
            <a:noAutofit/>
          </a:bodyPr>
          <a:lstStyle/>
          <a:p>
            <a:pPr>
              <a:spcBef>
                <a:spcPts val="168"/>
              </a:spcBef>
            </a:pPr>
            <a:r>
              <a:rPr lang="en-US" dirty="0"/>
              <a:t>We continually make decisions based on how much risk we are willing to accept in personal life and also in the Auxiliary</a:t>
            </a:r>
          </a:p>
          <a:p>
            <a:pPr>
              <a:spcBef>
                <a:spcPts val="168"/>
              </a:spcBef>
            </a:pPr>
            <a:r>
              <a:rPr lang="en-US" dirty="0"/>
              <a:t>By increasing our understanding of </a:t>
            </a:r>
            <a:r>
              <a:rPr lang="en-US" b="1" u="sng" dirty="0">
                <a:solidFill>
                  <a:srgbClr val="FF0000"/>
                </a:solidFill>
              </a:rPr>
              <a:t>Risk and Risk Management,</a:t>
            </a:r>
            <a:r>
              <a:rPr lang="en-US" dirty="0"/>
              <a:t> we will increase our performance and safety</a:t>
            </a:r>
          </a:p>
          <a:p>
            <a:pPr>
              <a:spcBef>
                <a:spcPts val="168"/>
              </a:spcBef>
            </a:pPr>
            <a:endParaRPr lang="en-US" dirty="0"/>
          </a:p>
          <a:p>
            <a:pPr>
              <a:spcBef>
                <a:spcPts val="168"/>
              </a:spcBef>
            </a:pPr>
            <a:r>
              <a:rPr lang="en-US" dirty="0"/>
              <a:t>Marijuana is not legal for use under federal law</a:t>
            </a:r>
          </a:p>
          <a:p>
            <a:endParaRPr lang="en-US" dirty="0"/>
          </a:p>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8</a:t>
            </a:fld>
            <a:endParaRPr lang="en-US" altLang="en-US" sz="1400" b="1" dirty="0">
              <a:solidFill>
                <a:srgbClr val="000099"/>
              </a:solidFill>
            </a:endParaRPr>
          </a:p>
        </p:txBody>
      </p:sp>
    </p:spTree>
    <p:extLst>
      <p:ext uri="{BB962C8B-B14F-4D97-AF65-F5344CB8AC3E}">
        <p14:creationId xmlns:p14="http://schemas.microsoft.com/office/powerpoint/2010/main" val="3183258944"/>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609600" y="152400"/>
            <a:ext cx="10972800" cy="1295400"/>
          </a:xfrm>
          <a:prstGeom prst="rect">
            <a:avLst/>
          </a:prstGeom>
        </p:spPr>
        <p:txBody>
          <a:bodyPr>
            <a:normAutofit/>
          </a:bodyPr>
          <a:lstStyle/>
          <a:p>
            <a:r>
              <a:rPr lang="en-US" sz="3600" dirty="0"/>
              <a:t>Risk Management As A Way Of Life</a:t>
            </a:r>
          </a:p>
        </p:txBody>
      </p:sp>
      <p:sp>
        <p:nvSpPr>
          <p:cNvPr id="68" name="Content Placeholder 2"/>
          <p:cNvSpPr txBox="1">
            <a:spLocks noGrp="1"/>
          </p:cNvSpPr>
          <p:nvPr>
            <p:ph type="body" idx="1"/>
          </p:nvPr>
        </p:nvSpPr>
        <p:spPr>
          <a:xfrm>
            <a:off x="609600" y="1808307"/>
            <a:ext cx="10972800" cy="3858202"/>
          </a:xfrm>
          <a:prstGeom prst="rect">
            <a:avLst/>
          </a:prstGeom>
        </p:spPr>
        <p:txBody>
          <a:bodyPr>
            <a:noAutofit/>
          </a:bodyPr>
          <a:lstStyle/>
          <a:p>
            <a:r>
              <a:rPr lang="en-US" dirty="0"/>
              <a:t>We Take Steps To Mitigate The Risks</a:t>
            </a:r>
          </a:p>
          <a:p>
            <a:pPr lvl="1"/>
            <a:r>
              <a:rPr lang="en-US" sz="3200" dirty="0"/>
              <a:t>Ask for Help</a:t>
            </a:r>
          </a:p>
          <a:p>
            <a:pPr lvl="1"/>
            <a:r>
              <a:rPr lang="en-US" sz="3200" dirty="0"/>
              <a:t>Modify Our Plans</a:t>
            </a:r>
          </a:p>
          <a:p>
            <a:pPr lvl="2"/>
            <a:r>
              <a:rPr lang="en-US" sz="3200" dirty="0"/>
              <a:t>Change Our Start Time</a:t>
            </a:r>
          </a:p>
          <a:p>
            <a:pPr lvl="2"/>
            <a:r>
              <a:rPr lang="en-US" sz="3200" dirty="0"/>
              <a:t>Change Our Route</a:t>
            </a:r>
          </a:p>
          <a:p>
            <a:pPr lvl="1"/>
            <a:r>
              <a:rPr lang="en-US" sz="3200" dirty="0"/>
              <a:t>Check Our Equipment</a:t>
            </a:r>
          </a:p>
          <a:p>
            <a:endParaRPr sz="2800" dirty="0"/>
          </a:p>
        </p:txBody>
      </p:sp>
      <p:sp>
        <p:nvSpPr>
          <p:cNvPr id="2" name="Footer Placeholder 1"/>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9</a:t>
            </a:fld>
            <a:endParaRPr lang="en-US" altLang="en-US" sz="1400" b="1" dirty="0">
              <a:solidFill>
                <a:srgbClr val="000099"/>
              </a:solidFill>
            </a:endParaRPr>
          </a:p>
        </p:txBody>
      </p:sp>
    </p:spTree>
    <p:extLst>
      <p:ext uri="{BB962C8B-B14F-4D97-AF65-F5344CB8AC3E}">
        <p14:creationId xmlns:p14="http://schemas.microsoft.com/office/powerpoint/2010/main" val="1980165349"/>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Response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17143</TotalTime>
  <Words>3912</Words>
  <Application>Microsoft Office PowerPoint</Application>
  <PresentationFormat>Widescreen</PresentationFormat>
  <Paragraphs>483</Paragraphs>
  <Slides>50</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Times New Roman</vt:lpstr>
      <vt:lpstr>Response PPT theme</vt:lpstr>
      <vt:lpstr> 2020 Telecommunications Workshop</vt:lpstr>
      <vt:lpstr>Auxiliary Telecommunications</vt:lpstr>
      <vt:lpstr>Welcome</vt:lpstr>
      <vt:lpstr>Ground Rules</vt:lpstr>
      <vt:lpstr>Risk Management</vt:lpstr>
      <vt:lpstr>What is Risk Management</vt:lpstr>
      <vt:lpstr>Risk Management</vt:lpstr>
      <vt:lpstr>Risk Management As A Way Of Life</vt:lpstr>
      <vt:lpstr>Risk Management As A Way Of Life</vt:lpstr>
      <vt:lpstr>Risk Management</vt:lpstr>
      <vt:lpstr>Major Changes to RM</vt:lpstr>
      <vt:lpstr>What You Need to Do as a TCO</vt:lpstr>
      <vt:lpstr>CONCEPT OF OPERATIONS</vt:lpstr>
      <vt:lpstr> Authorized Operation  of Radio Facilities  </vt:lpstr>
      <vt:lpstr>Authorized Operation of  Radio Facilities (Cont.)</vt:lpstr>
      <vt:lpstr>Authorized Operation of  Radio Facilities (Cont.)</vt:lpstr>
      <vt:lpstr>Radio Basics</vt:lpstr>
      <vt:lpstr>Radio Basics (Cont.)</vt:lpstr>
      <vt:lpstr>Radio Basics (Cont.)</vt:lpstr>
      <vt:lpstr>  VHF Communications  </vt:lpstr>
      <vt:lpstr>VHF Communications (Cont.)</vt:lpstr>
      <vt:lpstr>VHF REPEATERS</vt:lpstr>
      <vt:lpstr>HF Communications</vt:lpstr>
      <vt:lpstr>HF Communications (con’t)</vt:lpstr>
      <vt:lpstr>CG Station Radio Watchstanding</vt:lpstr>
      <vt:lpstr>Auxiliary  Station Watchstander</vt:lpstr>
      <vt:lpstr>SHARES (Shared Resources)</vt:lpstr>
      <vt:lpstr>SHARES (Cont.)</vt:lpstr>
      <vt:lpstr>AUXMON</vt:lpstr>
      <vt:lpstr>AUXMON (Cont.) </vt:lpstr>
      <vt:lpstr>Who is in charge?</vt:lpstr>
      <vt:lpstr>CHANGE AGENTS</vt:lpstr>
      <vt:lpstr>AUXILIARY COMMUNICATIONS  SYSTEM - 2016 &amp; Beyond</vt:lpstr>
      <vt:lpstr>AUGCOM MISSION</vt:lpstr>
      <vt:lpstr>WHAT IS A FACILITY?</vt:lpstr>
      <vt:lpstr>WHAT IS A FACILITY? (Cont.)</vt:lpstr>
      <vt:lpstr>FIXED LAND FACILITIES</vt:lpstr>
      <vt:lpstr>MOBILE RADIO FACILITIES</vt:lpstr>
      <vt:lpstr>   WHAT IS A TRANSPORTABLE FACILITY?</vt:lpstr>
      <vt:lpstr>TRANSPORTABLE (Cont.)</vt:lpstr>
      <vt:lpstr>TRANSPORTABLE  FACILITY</vt:lpstr>
      <vt:lpstr>Mishap Reporting</vt:lpstr>
      <vt:lpstr>AOM Considerations</vt:lpstr>
      <vt:lpstr>MARINE CHANNEL 16</vt:lpstr>
      <vt:lpstr>PowerPoint Presentation</vt:lpstr>
      <vt:lpstr>Watch Standing Recruitment</vt:lpstr>
      <vt:lpstr>Watch Standing Requirements</vt:lpstr>
      <vt:lpstr>AUXSCOUT</vt:lpstr>
      <vt:lpstr>National Contact Information</vt:lpstr>
      <vt:lpstr>Bravo Zulu!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Savoca</dc:creator>
  <cp:lastModifiedBy>Dan</cp:lastModifiedBy>
  <cp:revision>41</cp:revision>
  <dcterms:created xsi:type="dcterms:W3CDTF">2019-04-30T22:08:17Z</dcterms:created>
  <dcterms:modified xsi:type="dcterms:W3CDTF">2020-03-06T22:21:49Z</dcterms:modified>
</cp:coreProperties>
</file>